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328" r:id="rId3"/>
    <p:sldId id="327" r:id="rId4"/>
    <p:sldId id="430" r:id="rId5"/>
    <p:sldId id="431" r:id="rId6"/>
    <p:sldId id="332" r:id="rId7"/>
    <p:sldId id="326" r:id="rId8"/>
    <p:sldId id="329" r:id="rId9"/>
    <p:sldId id="340" r:id="rId10"/>
    <p:sldId id="441" r:id="rId11"/>
    <p:sldId id="440" r:id="rId12"/>
    <p:sldId id="429" r:id="rId13"/>
    <p:sldId id="432" r:id="rId14"/>
    <p:sldId id="433" r:id="rId15"/>
    <p:sldId id="436" r:id="rId16"/>
    <p:sldId id="434" r:id="rId17"/>
    <p:sldId id="437" r:id="rId18"/>
    <p:sldId id="425" r:id="rId19"/>
    <p:sldId id="426" r:id="rId20"/>
    <p:sldId id="439" r:id="rId21"/>
    <p:sldId id="361" r:id="rId22"/>
    <p:sldId id="442" r:id="rId23"/>
    <p:sldId id="443" r:id="rId24"/>
    <p:sldId id="444" r:id="rId25"/>
    <p:sldId id="446" r:id="rId26"/>
    <p:sldId id="445" r:id="rId27"/>
    <p:sldId id="453" r:id="rId28"/>
    <p:sldId id="447" r:id="rId29"/>
    <p:sldId id="448" r:id="rId30"/>
    <p:sldId id="449" r:id="rId31"/>
    <p:sldId id="450" r:id="rId32"/>
    <p:sldId id="451" r:id="rId33"/>
    <p:sldId id="367" r:id="rId34"/>
    <p:sldId id="362" r:id="rId35"/>
    <p:sldId id="375" r:id="rId36"/>
    <p:sldId id="423" r:id="rId37"/>
    <p:sldId id="421" r:id="rId38"/>
    <p:sldId id="422" r:id="rId39"/>
    <p:sldId id="382" r:id="rId40"/>
    <p:sldId id="39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1C9FF"/>
    <a:srgbClr val="00CC00"/>
    <a:srgbClr val="00FFFF"/>
    <a:srgbClr val="FF9900"/>
    <a:srgbClr val="4169AA"/>
    <a:srgbClr val="4472C4"/>
    <a:srgbClr val="00FF00"/>
    <a:srgbClr val="3CAAF4"/>
    <a:srgbClr val="3BC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1" autoAdjust="0"/>
    <p:restoredTop sz="92236" autoAdjust="0"/>
  </p:normalViewPr>
  <p:slideViewPr>
    <p:cSldViewPr snapToGrid="0">
      <p:cViewPr varScale="1">
        <p:scale>
          <a:sx n="106" d="100"/>
          <a:sy n="106" d="100"/>
        </p:scale>
        <p:origin x="978" y="78"/>
      </p:cViewPr>
      <p:guideLst>
        <p:guide orient="horz" pos="2183"/>
        <p:guide pos="3775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7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335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48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674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427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4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657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175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462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61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849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0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90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805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31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309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918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289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42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095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5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15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86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31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357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6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B7A37-B852-49AB-B2E2-96296AB21F6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5.jpe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20.png"/><Relationship Id="rId9" Type="http://schemas.openxmlformats.org/officeDocument/2006/relationships/image" Target="../media/image3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istory_of_spectroscop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-8551" y="4672004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419269" y="2078769"/>
            <a:ext cx="8494629" cy="120032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7200" dirty="0">
                <a:ln w="0"/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分光计的调整和使用</a:t>
            </a:r>
          </a:p>
        </p:txBody>
      </p:sp>
      <p:sp>
        <p:nvSpPr>
          <p:cNvPr id="57" name="圆角矩形 56"/>
          <p:cNvSpPr/>
          <p:nvPr/>
        </p:nvSpPr>
        <p:spPr>
          <a:xfrm rot="16200000" flipV="1">
            <a:off x="10447003" y="4634619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76" name="Freeform 96"/>
          <p:cNvSpPr/>
          <p:nvPr/>
        </p:nvSpPr>
        <p:spPr bwMode="auto">
          <a:xfrm>
            <a:off x="10716633" y="4926395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82964" y="3578904"/>
            <a:ext cx="6823235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altLang="zh-CN" sz="2400" b="1" spc="600" dirty="0">
                <a:solidFill>
                  <a:schemeClr val="bg1">
                    <a:lumMod val="50000"/>
                    <a:alpha val="78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Adjustment and Application of Spectrometer with Goniometer</a:t>
            </a:r>
          </a:p>
        </p:txBody>
      </p:sp>
      <p:sp>
        <p:nvSpPr>
          <p:cNvPr id="11" name="矩形 10"/>
          <p:cNvSpPr/>
          <p:nvPr/>
        </p:nvSpPr>
        <p:spPr>
          <a:xfrm>
            <a:off x="4336733" y="4738807"/>
            <a:ext cx="26597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物理实验教学中心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2024.09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0412" y="639832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10</a:t>
            </a:fld>
            <a:endParaRPr lang="zh-CN" altLang="en-US" sz="1600" b="1" dirty="0"/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8FC1BAE0-2BCB-4AC5-BCCB-B78DEF5F1B9A}"/>
              </a:ext>
            </a:extLst>
          </p:cNvPr>
          <p:cNvSpPr/>
          <p:nvPr/>
        </p:nvSpPr>
        <p:spPr>
          <a:xfrm>
            <a:off x="1579413" y="1234053"/>
            <a:ext cx="2559478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6E97B6D7-B3A7-46BB-8A17-8E596E6C60B8}"/>
              </a:ext>
            </a:extLst>
          </p:cNvPr>
          <p:cNvSpPr/>
          <p:nvPr/>
        </p:nvSpPr>
        <p:spPr>
          <a:xfrm>
            <a:off x="1841354" y="12340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分光计的结构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8DA0C8F7-47F3-4E49-8E5A-80FE84194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19" b="7286"/>
          <a:stretch/>
        </p:blipFill>
        <p:spPr>
          <a:xfrm flipH="1">
            <a:off x="7154139" y="2569720"/>
            <a:ext cx="4301993" cy="332092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553F650-DD06-4E3D-B787-98A10A250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70" t="13093"/>
          <a:stretch/>
        </p:blipFill>
        <p:spPr>
          <a:xfrm>
            <a:off x="737978" y="2311427"/>
            <a:ext cx="5829790" cy="3320927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3E7BE1D8-0A40-4056-B28F-7C16AF41E594}"/>
              </a:ext>
            </a:extLst>
          </p:cNvPr>
          <p:cNvSpPr/>
          <p:nvPr/>
        </p:nvSpPr>
        <p:spPr>
          <a:xfrm>
            <a:off x="3087706" y="5156325"/>
            <a:ext cx="984637" cy="515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底座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A818C7B-8A5C-4B1C-82B0-302A3305C76B}"/>
              </a:ext>
            </a:extLst>
          </p:cNvPr>
          <p:cNvSpPr/>
          <p:nvPr/>
        </p:nvSpPr>
        <p:spPr>
          <a:xfrm>
            <a:off x="782911" y="2260357"/>
            <a:ext cx="1697932" cy="515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平行光管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B447E19-F703-46DB-9D3F-C8AAEE7176F9}"/>
              </a:ext>
            </a:extLst>
          </p:cNvPr>
          <p:cNvSpPr/>
          <p:nvPr/>
        </p:nvSpPr>
        <p:spPr>
          <a:xfrm>
            <a:off x="350779" y="4199294"/>
            <a:ext cx="14397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角刻度盘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CDF380C-E9B5-4CA0-ABE9-19D59219587F}"/>
              </a:ext>
            </a:extLst>
          </p:cNvPr>
          <p:cNvSpPr/>
          <p:nvPr/>
        </p:nvSpPr>
        <p:spPr>
          <a:xfrm>
            <a:off x="2545282" y="2684937"/>
            <a:ext cx="1321857" cy="515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载物台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050E014-E6C1-4B3B-9A9A-CDF056BAFE67}"/>
              </a:ext>
            </a:extLst>
          </p:cNvPr>
          <p:cNvSpPr/>
          <p:nvPr/>
        </p:nvSpPr>
        <p:spPr>
          <a:xfrm>
            <a:off x="9320476" y="5307583"/>
            <a:ext cx="984637" cy="515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底座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8384E95-8118-47E6-B109-510AF051060D}"/>
              </a:ext>
            </a:extLst>
          </p:cNvPr>
          <p:cNvSpPr/>
          <p:nvPr/>
        </p:nvSpPr>
        <p:spPr>
          <a:xfrm>
            <a:off x="10356713" y="3916669"/>
            <a:ext cx="14832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角刻度盘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25B8EDF-51F8-4E01-B709-6F84A01B7D47}"/>
              </a:ext>
            </a:extLst>
          </p:cNvPr>
          <p:cNvSpPr/>
          <p:nvPr/>
        </p:nvSpPr>
        <p:spPr>
          <a:xfrm>
            <a:off x="8826127" y="2477214"/>
            <a:ext cx="1321857" cy="515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载物台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C281C9A-2041-4110-BEA9-C6191EECD434}"/>
              </a:ext>
            </a:extLst>
          </p:cNvPr>
          <p:cNvSpPr/>
          <p:nvPr/>
        </p:nvSpPr>
        <p:spPr>
          <a:xfrm>
            <a:off x="7154139" y="2448598"/>
            <a:ext cx="1798132" cy="515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平行光管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E6B098-AD42-48B2-8985-3740D9764480}"/>
              </a:ext>
            </a:extLst>
          </p:cNvPr>
          <p:cNvSpPr/>
          <p:nvPr/>
        </p:nvSpPr>
        <p:spPr>
          <a:xfrm>
            <a:off x="4497337" y="2992709"/>
            <a:ext cx="1239262" cy="515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望远镜</a:t>
            </a:r>
            <a:endParaRPr lang="zh-CN" altLang="en-US" sz="2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BA52CEA-0827-4416-8A3A-D12FDF7E9043}"/>
              </a:ext>
            </a:extLst>
          </p:cNvPr>
          <p:cNvSpPr/>
          <p:nvPr/>
        </p:nvSpPr>
        <p:spPr>
          <a:xfrm>
            <a:off x="10047444" y="2434931"/>
            <a:ext cx="1509230" cy="515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望远镜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89D7687-22C4-4523-8C56-EA998BFA4CB0}"/>
              </a:ext>
            </a:extLst>
          </p:cNvPr>
          <p:cNvSpPr/>
          <p:nvPr/>
        </p:nvSpPr>
        <p:spPr>
          <a:xfrm>
            <a:off x="7770789" y="4230184"/>
            <a:ext cx="984637" cy="515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支架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B148510-6772-40FB-9AB2-253126DCF3BE}"/>
              </a:ext>
            </a:extLst>
          </p:cNvPr>
          <p:cNvSpPr/>
          <p:nvPr/>
        </p:nvSpPr>
        <p:spPr>
          <a:xfrm>
            <a:off x="4263368" y="4587369"/>
            <a:ext cx="984637" cy="515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支架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85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0412" y="639832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11</a:t>
            </a:fld>
            <a:endParaRPr lang="zh-CN" altLang="en-US" sz="1600" b="1" dirty="0"/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8FC1BAE0-2BCB-4AC5-BCCB-B78DEF5F1B9A}"/>
              </a:ext>
            </a:extLst>
          </p:cNvPr>
          <p:cNvSpPr/>
          <p:nvPr/>
        </p:nvSpPr>
        <p:spPr>
          <a:xfrm>
            <a:off x="1579413" y="1234053"/>
            <a:ext cx="2559478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6E97B6D7-B3A7-46BB-8A17-8E596E6C60B8}"/>
              </a:ext>
            </a:extLst>
          </p:cNvPr>
          <p:cNvSpPr/>
          <p:nvPr/>
        </p:nvSpPr>
        <p:spPr>
          <a:xfrm>
            <a:off x="1841354" y="12340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分光计的结构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B7394065-BD9A-41A6-ADD2-8144B79A6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0" t="13093"/>
          <a:stretch/>
        </p:blipFill>
        <p:spPr>
          <a:xfrm>
            <a:off x="1660877" y="2396567"/>
            <a:ext cx="6430533" cy="3663139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4BB44E01-13F3-4127-B289-229997B23C72}"/>
              </a:ext>
            </a:extLst>
          </p:cNvPr>
          <p:cNvSpPr/>
          <p:nvPr/>
        </p:nvSpPr>
        <p:spPr>
          <a:xfrm>
            <a:off x="2619004" y="4140586"/>
            <a:ext cx="2488634" cy="1138215"/>
          </a:xfrm>
          <a:prstGeom prst="ellipse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03A2531-1441-4BE7-80B3-71090CD83ECC}"/>
              </a:ext>
            </a:extLst>
          </p:cNvPr>
          <p:cNvSpPr/>
          <p:nvPr/>
        </p:nvSpPr>
        <p:spPr>
          <a:xfrm>
            <a:off x="3164526" y="3504154"/>
            <a:ext cx="1490091" cy="548641"/>
          </a:xfrm>
          <a:prstGeom prst="ellipse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FEE38DC2-7BB2-433C-BD9C-1146C13C2D8E}"/>
              </a:ext>
            </a:extLst>
          </p:cNvPr>
          <p:cNvSpPr/>
          <p:nvPr/>
        </p:nvSpPr>
        <p:spPr>
          <a:xfrm>
            <a:off x="1896464" y="2956755"/>
            <a:ext cx="5189693" cy="1414030"/>
          </a:xfrm>
          <a:prstGeom prst="ellipse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F2E16-97C8-4AC1-B37D-9B82351A1EAE}"/>
              </a:ext>
            </a:extLst>
          </p:cNvPr>
          <p:cNvGrpSpPr/>
          <p:nvPr/>
        </p:nvGrpSpPr>
        <p:grpSpPr>
          <a:xfrm>
            <a:off x="3913928" y="2240851"/>
            <a:ext cx="5804" cy="3925535"/>
            <a:chOff x="4455867" y="2144599"/>
            <a:chExt cx="5804" cy="3925535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B47164C-52C1-4E02-B76B-89DAA935DEA4}"/>
                </a:ext>
              </a:extLst>
            </p:cNvPr>
            <p:cNvCxnSpPr>
              <a:cxnSpLocks/>
            </p:cNvCxnSpPr>
            <p:nvPr/>
          </p:nvCxnSpPr>
          <p:spPr>
            <a:xfrm>
              <a:off x="4455867" y="5170974"/>
              <a:ext cx="0" cy="89916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A8F5E50-20FE-46CB-9BB1-0425B8FBC0F6}"/>
                </a:ext>
              </a:extLst>
            </p:cNvPr>
            <p:cNvCxnSpPr>
              <a:cxnSpLocks/>
            </p:cNvCxnSpPr>
            <p:nvPr/>
          </p:nvCxnSpPr>
          <p:spPr>
            <a:xfrm>
              <a:off x="4455867" y="3628882"/>
              <a:ext cx="0" cy="886772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82020D46-7C0C-467F-97A6-B78FF1A2961D}"/>
                </a:ext>
              </a:extLst>
            </p:cNvPr>
            <p:cNvCxnSpPr>
              <a:cxnSpLocks/>
            </p:cNvCxnSpPr>
            <p:nvPr/>
          </p:nvCxnSpPr>
          <p:spPr>
            <a:xfrm>
              <a:off x="4461671" y="3321854"/>
              <a:ext cx="0" cy="286708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812F35F3-A502-4758-BEB6-6F21DC33E467}"/>
                </a:ext>
              </a:extLst>
            </p:cNvPr>
            <p:cNvCxnSpPr>
              <a:cxnSpLocks/>
            </p:cNvCxnSpPr>
            <p:nvPr/>
          </p:nvCxnSpPr>
          <p:spPr>
            <a:xfrm>
              <a:off x="4461671" y="2144599"/>
              <a:ext cx="0" cy="114555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9CEEE43-8B3F-4336-828A-CB551E83C67A}"/>
              </a:ext>
            </a:extLst>
          </p:cNvPr>
          <p:cNvSpPr txBox="1"/>
          <p:nvPr/>
        </p:nvSpPr>
        <p:spPr>
          <a:xfrm>
            <a:off x="4168257" y="1919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分光计主轴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016EF3B-D6F2-46BB-BD42-E296410AAA3D}"/>
              </a:ext>
            </a:extLst>
          </p:cNvPr>
          <p:cNvSpPr txBox="1"/>
          <p:nvPr/>
        </p:nvSpPr>
        <p:spPr>
          <a:xfrm>
            <a:off x="6274542" y="274025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镜筒组平面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C2A1219-0740-468B-A9F2-B2576BDB2F31}"/>
              </a:ext>
            </a:extLst>
          </p:cNvPr>
          <p:cNvSpPr txBox="1"/>
          <p:nvPr/>
        </p:nvSpPr>
        <p:spPr>
          <a:xfrm>
            <a:off x="5968006" y="542054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角刻度盘平面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F6530D6-74E7-410B-8360-C4B1A6F67399}"/>
              </a:ext>
            </a:extLst>
          </p:cNvPr>
          <p:cNvSpPr txBox="1"/>
          <p:nvPr/>
        </p:nvSpPr>
        <p:spPr>
          <a:xfrm>
            <a:off x="6274924" y="479199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载物台平面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0D6C3D8-9295-4067-ACD7-4E39701E3896}"/>
              </a:ext>
            </a:extLst>
          </p:cNvPr>
          <p:cNvSpPr/>
          <p:nvPr/>
        </p:nvSpPr>
        <p:spPr>
          <a:xfrm>
            <a:off x="8280502" y="2410553"/>
            <a:ext cx="2993127" cy="143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两镜筒轴构成平面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三面相互平行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三面与主轴垂直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64F2EB2-F3F0-4EAB-A5E3-77310BA9DE9F}"/>
              </a:ext>
            </a:extLst>
          </p:cNvPr>
          <p:cNvGrpSpPr/>
          <p:nvPr/>
        </p:nvGrpSpPr>
        <p:grpSpPr>
          <a:xfrm>
            <a:off x="1416018" y="2928193"/>
            <a:ext cx="7028965" cy="1696907"/>
            <a:chOff x="1416018" y="2928193"/>
            <a:chExt cx="7028965" cy="1696907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39D0465-375B-4C60-81C3-6FE9D66433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62276" y="4493916"/>
              <a:ext cx="582707" cy="131184"/>
            </a:xfrm>
            <a:prstGeom prst="line">
              <a:avLst/>
            </a:pr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F36EB7B-E95E-4992-958B-4D7405D1AD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16018" y="2928193"/>
              <a:ext cx="582707" cy="131184"/>
            </a:xfrm>
            <a:prstGeom prst="line">
              <a:avLst/>
            </a:pr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4856BF0-9B9D-4C20-A5C0-A6C31CFC9B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99956" y="3598178"/>
              <a:ext cx="582707" cy="131184"/>
            </a:xfrm>
            <a:prstGeom prst="line">
              <a:avLst/>
            </a:pr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CF1C219-41D4-4865-9252-B3B108EDC9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4805" y="3386401"/>
              <a:ext cx="582707" cy="131184"/>
            </a:xfrm>
            <a:prstGeom prst="line">
              <a:avLst/>
            </a:pr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2" grpId="0" animBg="1"/>
      <p:bldP spid="66" grpId="0" animBg="1"/>
      <p:bldP spid="14" grpId="0"/>
      <p:bldP spid="70" grpId="0"/>
      <p:bldP spid="71" grpId="0"/>
      <p:bldP spid="72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0412" y="639832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12</a:t>
            </a:fld>
            <a:endParaRPr lang="zh-CN" altLang="en-US" sz="1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B86FE9-88A7-4B2E-BF87-89966CF95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19" b="7286"/>
          <a:stretch/>
        </p:blipFill>
        <p:spPr>
          <a:xfrm flipH="1">
            <a:off x="7049167" y="2722420"/>
            <a:ext cx="3595904" cy="27758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DE8ECB-CD9E-4CEE-98F5-784174CA7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70" t="13093"/>
          <a:stretch/>
        </p:blipFill>
        <p:spPr>
          <a:xfrm>
            <a:off x="1522500" y="2722421"/>
            <a:ext cx="4872943" cy="2775861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D5D22DE-3EBF-4F3A-9ADC-CBCDA65EC280}"/>
              </a:ext>
            </a:extLst>
          </p:cNvPr>
          <p:cNvSpPr/>
          <p:nvPr/>
        </p:nvSpPr>
        <p:spPr>
          <a:xfrm>
            <a:off x="1579413" y="1234053"/>
            <a:ext cx="2559478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DCE208-5CEB-45C7-8C77-5BAB39CB349E}"/>
              </a:ext>
            </a:extLst>
          </p:cNvPr>
          <p:cNvSpPr/>
          <p:nvPr/>
        </p:nvSpPr>
        <p:spPr>
          <a:xfrm>
            <a:off x="1841354" y="12340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分光计的光路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9CBFD94-E760-469A-B1FA-72A668F7B2DA}"/>
              </a:ext>
            </a:extLst>
          </p:cNvPr>
          <p:cNvSpPr/>
          <p:nvPr/>
        </p:nvSpPr>
        <p:spPr>
          <a:xfrm>
            <a:off x="8674199" y="5649965"/>
            <a:ext cx="17108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望远镜（动）</a:t>
            </a:r>
            <a:endParaRPr lang="zh-CN" altLang="en-US" sz="22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32E7DD7-07CE-493A-A41B-DCFFC5D09CE8}"/>
              </a:ext>
            </a:extLst>
          </p:cNvPr>
          <p:cNvCxnSpPr>
            <a:cxnSpLocks/>
          </p:cNvCxnSpPr>
          <p:nvPr/>
        </p:nvCxnSpPr>
        <p:spPr>
          <a:xfrm>
            <a:off x="4202718" y="2185880"/>
            <a:ext cx="3662131" cy="235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9B551BA-B4A5-466E-9809-163BDAB21759}"/>
              </a:ext>
            </a:extLst>
          </p:cNvPr>
          <p:cNvCxnSpPr>
            <a:cxnSpLocks/>
          </p:cNvCxnSpPr>
          <p:nvPr/>
        </p:nvCxnSpPr>
        <p:spPr>
          <a:xfrm>
            <a:off x="2438403" y="2452257"/>
            <a:ext cx="76197" cy="7169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038A6AD-207C-41A0-BD2A-78B2C0154AA0}"/>
              </a:ext>
            </a:extLst>
          </p:cNvPr>
          <p:cNvCxnSpPr>
            <a:cxnSpLocks/>
          </p:cNvCxnSpPr>
          <p:nvPr/>
        </p:nvCxnSpPr>
        <p:spPr>
          <a:xfrm>
            <a:off x="5392882" y="5896632"/>
            <a:ext cx="3147530" cy="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C450E71-F38D-4E76-9F04-606C2B077190}"/>
              </a:ext>
            </a:extLst>
          </p:cNvPr>
          <p:cNvCxnSpPr>
            <a:cxnSpLocks/>
          </p:cNvCxnSpPr>
          <p:nvPr/>
        </p:nvCxnSpPr>
        <p:spPr>
          <a:xfrm flipH="1" flipV="1">
            <a:off x="9996056" y="3543303"/>
            <a:ext cx="78634" cy="209413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1D8804EA-D18F-48F3-9C33-E95BC741EDC4}"/>
              </a:ext>
            </a:extLst>
          </p:cNvPr>
          <p:cNvSpPr/>
          <p:nvPr/>
        </p:nvSpPr>
        <p:spPr>
          <a:xfrm>
            <a:off x="2147696" y="1955491"/>
            <a:ext cx="22476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平行光管（定）</a:t>
            </a:r>
            <a:endParaRPr lang="zh-CN" altLang="en-US" sz="2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1F5597B1-E9E3-4FAC-9925-2E097DB2B72D}"/>
              </a:ext>
            </a:extLst>
          </p:cNvPr>
          <p:cNvCxnSpPr>
            <a:cxnSpLocks/>
          </p:cNvCxnSpPr>
          <p:nvPr/>
        </p:nvCxnSpPr>
        <p:spPr>
          <a:xfrm>
            <a:off x="7864849" y="2214822"/>
            <a:ext cx="83907" cy="7895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1652EC2A-E55D-4577-9DC5-C5130A77B55D}"/>
              </a:ext>
            </a:extLst>
          </p:cNvPr>
          <p:cNvCxnSpPr>
            <a:cxnSpLocks/>
          </p:cNvCxnSpPr>
          <p:nvPr/>
        </p:nvCxnSpPr>
        <p:spPr>
          <a:xfrm flipH="1" flipV="1">
            <a:off x="5340273" y="4480560"/>
            <a:ext cx="53173" cy="141607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15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柱形 32">
            <a:extLst>
              <a:ext uri="{FF2B5EF4-FFF2-40B4-BE49-F238E27FC236}">
                <a16:creationId xmlns:a16="http://schemas.microsoft.com/office/drawing/2014/main" id="{C6251AAA-AA57-40D7-AB24-60A2A226EA7F}"/>
              </a:ext>
            </a:extLst>
          </p:cNvPr>
          <p:cNvSpPr/>
          <p:nvPr/>
        </p:nvSpPr>
        <p:spPr>
          <a:xfrm rot="6423383">
            <a:off x="7591974" y="1892863"/>
            <a:ext cx="320233" cy="185321"/>
          </a:xfrm>
          <a:prstGeom prst="can">
            <a:avLst>
              <a:gd name="adj" fmla="val 50000"/>
            </a:avLst>
          </a:prstGeom>
          <a:ln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0412" y="639832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13</a:t>
            </a:fld>
            <a:endParaRPr lang="zh-CN" altLang="en-US" sz="1600" b="1" dirty="0"/>
          </a:p>
        </p:txBody>
      </p:sp>
      <p:sp>
        <p:nvSpPr>
          <p:cNvPr id="32" name="圆柱形 31">
            <a:extLst>
              <a:ext uri="{FF2B5EF4-FFF2-40B4-BE49-F238E27FC236}">
                <a16:creationId xmlns:a16="http://schemas.microsoft.com/office/drawing/2014/main" id="{F88B87C9-D906-4957-9AAC-15BD03113FCA}"/>
              </a:ext>
            </a:extLst>
          </p:cNvPr>
          <p:cNvSpPr/>
          <p:nvPr/>
        </p:nvSpPr>
        <p:spPr>
          <a:xfrm rot="6423383">
            <a:off x="7841020" y="1862318"/>
            <a:ext cx="247642" cy="374559"/>
          </a:xfrm>
          <a:prstGeom prst="can">
            <a:avLst/>
          </a:prstGeom>
          <a:ln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柱形 1">
            <a:extLst>
              <a:ext uri="{FF2B5EF4-FFF2-40B4-BE49-F238E27FC236}">
                <a16:creationId xmlns:a16="http://schemas.microsoft.com/office/drawing/2014/main" id="{01A65C29-5969-411E-93A9-6C12F917FBEF}"/>
              </a:ext>
            </a:extLst>
          </p:cNvPr>
          <p:cNvSpPr/>
          <p:nvPr/>
        </p:nvSpPr>
        <p:spPr>
          <a:xfrm rot="6423383">
            <a:off x="8304118" y="1724141"/>
            <a:ext cx="389279" cy="997526"/>
          </a:xfrm>
          <a:prstGeom prst="can">
            <a:avLst/>
          </a:prstGeom>
          <a:ln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88B54A4-F5A6-4DB1-A008-F00216E7628C}"/>
              </a:ext>
            </a:extLst>
          </p:cNvPr>
          <p:cNvSpPr/>
          <p:nvPr/>
        </p:nvSpPr>
        <p:spPr>
          <a:xfrm rot="11820000">
            <a:off x="8883099" y="2165613"/>
            <a:ext cx="91824" cy="38269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9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31ACA19-783C-4D00-9300-24AC409CC618}"/>
              </a:ext>
            </a:extLst>
          </p:cNvPr>
          <p:cNvSpPr/>
          <p:nvPr/>
        </p:nvSpPr>
        <p:spPr>
          <a:xfrm rot="1020000">
            <a:off x="7744263" y="1478727"/>
            <a:ext cx="13332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平行光管</a:t>
            </a:r>
            <a:endParaRPr lang="zh-CN" altLang="en-US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0BA01D1B-61D9-424B-B516-44665CDB292C}"/>
              </a:ext>
            </a:extLst>
          </p:cNvPr>
          <p:cNvSpPr/>
          <p:nvPr/>
        </p:nvSpPr>
        <p:spPr>
          <a:xfrm>
            <a:off x="6788916" y="1779561"/>
            <a:ext cx="3835585" cy="1730480"/>
          </a:xfrm>
          <a:prstGeom prst="arc">
            <a:avLst>
              <a:gd name="adj1" fmla="val 718237"/>
              <a:gd name="adj2" fmla="val 6645142"/>
            </a:avLst>
          </a:prstGeom>
          <a:ln w="25400">
            <a:solidFill>
              <a:schemeClr val="tx1"/>
            </a:solidFill>
            <a:prstDash val="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47E67D5-6AB4-455D-972A-8230B8C38A2B}"/>
              </a:ext>
            </a:extLst>
          </p:cNvPr>
          <p:cNvCxnSpPr>
            <a:cxnSpLocks/>
          </p:cNvCxnSpPr>
          <p:nvPr/>
        </p:nvCxnSpPr>
        <p:spPr>
          <a:xfrm>
            <a:off x="9281803" y="1692282"/>
            <a:ext cx="0" cy="108065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弧形 42">
            <a:extLst>
              <a:ext uri="{FF2B5EF4-FFF2-40B4-BE49-F238E27FC236}">
                <a16:creationId xmlns:a16="http://schemas.microsoft.com/office/drawing/2014/main" id="{92CD6613-9D3D-4B26-A90D-E74EFC75A405}"/>
              </a:ext>
            </a:extLst>
          </p:cNvPr>
          <p:cNvSpPr/>
          <p:nvPr/>
        </p:nvSpPr>
        <p:spPr>
          <a:xfrm>
            <a:off x="6788915" y="1779561"/>
            <a:ext cx="3835585" cy="1730480"/>
          </a:xfrm>
          <a:prstGeom prst="arc">
            <a:avLst>
              <a:gd name="adj1" fmla="val 19765578"/>
              <a:gd name="adj2" fmla="val 42900"/>
            </a:avLst>
          </a:prstGeom>
          <a:ln w="25400">
            <a:solidFill>
              <a:schemeClr val="tx1"/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A64C41A-990C-4E85-9851-F9025ECD75CE}"/>
              </a:ext>
            </a:extLst>
          </p:cNvPr>
          <p:cNvSpPr/>
          <p:nvPr/>
        </p:nvSpPr>
        <p:spPr>
          <a:xfrm rot="1020000">
            <a:off x="10736078" y="2389628"/>
            <a:ext cx="1103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望远镜</a:t>
            </a:r>
            <a:endParaRPr lang="zh-CN" altLang="en-US" sz="20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1AA78D7-9729-441F-8CE6-592506835731}"/>
              </a:ext>
            </a:extLst>
          </p:cNvPr>
          <p:cNvCxnSpPr>
            <a:cxnSpLocks/>
          </p:cNvCxnSpPr>
          <p:nvPr/>
        </p:nvCxnSpPr>
        <p:spPr>
          <a:xfrm>
            <a:off x="8926277" y="2356961"/>
            <a:ext cx="351714" cy="109315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F031689-A56D-4637-B38D-DBF7E913B690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9283243" y="2470881"/>
            <a:ext cx="380231" cy="114132"/>
          </a:xfrm>
          <a:prstGeom prst="line">
            <a:avLst/>
          </a:prstGeom>
          <a:ln w="254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2F64DF86-7A56-4173-821B-B816C62A52C3}"/>
              </a:ext>
            </a:extLst>
          </p:cNvPr>
          <p:cNvCxnSpPr>
            <a:cxnSpLocks/>
          </p:cNvCxnSpPr>
          <p:nvPr/>
        </p:nvCxnSpPr>
        <p:spPr>
          <a:xfrm>
            <a:off x="7213265" y="1805270"/>
            <a:ext cx="451143" cy="140218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8FC1BAE0-2BCB-4AC5-BCCB-B78DEF5F1B9A}"/>
              </a:ext>
            </a:extLst>
          </p:cNvPr>
          <p:cNvSpPr/>
          <p:nvPr/>
        </p:nvSpPr>
        <p:spPr>
          <a:xfrm>
            <a:off x="1579413" y="1234053"/>
            <a:ext cx="2559478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6E97B6D7-B3A7-46BB-8A17-8E596E6C60B8}"/>
              </a:ext>
            </a:extLst>
          </p:cNvPr>
          <p:cNvSpPr/>
          <p:nvPr/>
        </p:nvSpPr>
        <p:spPr>
          <a:xfrm>
            <a:off x="1841354" y="12340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分光计的光路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FF51298B-06BC-4C2A-A806-77FA7FFFEF88}"/>
              </a:ext>
            </a:extLst>
          </p:cNvPr>
          <p:cNvGrpSpPr/>
          <p:nvPr/>
        </p:nvGrpSpPr>
        <p:grpSpPr>
          <a:xfrm>
            <a:off x="7153869" y="3226514"/>
            <a:ext cx="4435579" cy="3023134"/>
            <a:chOff x="6721044" y="2761155"/>
            <a:chExt cx="5040010" cy="3435093"/>
          </a:xfrm>
        </p:grpSpPr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2C7ACDAE-50AE-4A35-BA41-AF2D06C057E1}"/>
                </a:ext>
              </a:extLst>
            </p:cNvPr>
            <p:cNvGrpSpPr/>
            <p:nvPr/>
          </p:nvGrpSpPr>
          <p:grpSpPr>
            <a:xfrm>
              <a:off x="6721044" y="2831817"/>
              <a:ext cx="5040010" cy="3364431"/>
              <a:chOff x="6721044" y="2831817"/>
              <a:chExt cx="5040010" cy="3364431"/>
            </a:xfrm>
          </p:grpSpPr>
          <p:cxnSp>
            <p:nvCxnSpPr>
              <p:cNvPr id="175" name="直接连接符 174">
                <a:extLst>
                  <a:ext uri="{FF2B5EF4-FFF2-40B4-BE49-F238E27FC236}">
                    <a16:creationId xmlns:a16="http://schemas.microsoft.com/office/drawing/2014/main" id="{7ADE2D8A-0F6F-4239-95A7-CB979E9F4A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1044" y="2831817"/>
                <a:ext cx="4143266" cy="1476769"/>
              </a:xfrm>
              <a:prstGeom prst="line">
                <a:avLst/>
              </a:prstGeom>
              <a:ln w="15875">
                <a:solidFill>
                  <a:srgbClr val="4169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CBF55C5A-7140-4F7E-85EC-991A7F596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7289" y="4308586"/>
                <a:ext cx="5033765" cy="1887662"/>
              </a:xfrm>
              <a:prstGeom prst="rect">
                <a:avLst/>
              </a:prstGeom>
            </p:spPr>
          </p:pic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4190AA6-DD2C-43E1-BB78-E48DE3A69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0556" y="2833669"/>
                <a:ext cx="876274" cy="1491108"/>
              </a:xfrm>
              <a:prstGeom prst="line">
                <a:avLst/>
              </a:prstGeom>
              <a:ln w="15875">
                <a:solidFill>
                  <a:srgbClr val="4169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41F8289C-5901-4A82-B100-619B74E5FD47}"/>
                </a:ext>
              </a:extLst>
            </p:cNvPr>
            <p:cNvSpPr/>
            <p:nvPr/>
          </p:nvSpPr>
          <p:spPr>
            <a:xfrm>
              <a:off x="7702834" y="3786581"/>
              <a:ext cx="700833" cy="481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物镜</a:t>
              </a: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64DCA50B-B003-4ABA-A4C0-759AD51B7B7E}"/>
                </a:ext>
              </a:extLst>
            </p:cNvPr>
            <p:cNvSpPr/>
            <p:nvPr/>
          </p:nvSpPr>
          <p:spPr>
            <a:xfrm>
              <a:off x="10274909" y="3786580"/>
              <a:ext cx="1210588" cy="481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阿贝目镜</a:t>
              </a:r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489CE2CF-60C2-4210-8D5F-98A05F26EB14}"/>
                </a:ext>
              </a:extLst>
            </p:cNvPr>
            <p:cNvSpPr/>
            <p:nvPr/>
          </p:nvSpPr>
          <p:spPr>
            <a:xfrm>
              <a:off x="10785826" y="2761155"/>
              <a:ext cx="156968" cy="156968"/>
            </a:xfrm>
            <a:prstGeom prst="ellipse">
              <a:avLst/>
            </a:prstGeom>
            <a:solidFill>
              <a:srgbClr val="4169AA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1" name="组合 530">
            <a:extLst>
              <a:ext uri="{FF2B5EF4-FFF2-40B4-BE49-F238E27FC236}">
                <a16:creationId xmlns:a16="http://schemas.microsoft.com/office/drawing/2014/main" id="{976E4B22-9C1F-4301-950B-9435977ADCD4}"/>
              </a:ext>
            </a:extLst>
          </p:cNvPr>
          <p:cNvGrpSpPr/>
          <p:nvPr/>
        </p:nvGrpSpPr>
        <p:grpSpPr>
          <a:xfrm>
            <a:off x="2708010" y="2370046"/>
            <a:ext cx="3358831" cy="1402139"/>
            <a:chOff x="3025255" y="2298926"/>
            <a:chExt cx="3358831" cy="1402139"/>
          </a:xfrm>
        </p:grpSpPr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78539AE0-79BA-461F-8B2B-469CF6108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2767" y="3066779"/>
              <a:ext cx="924023" cy="0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D36E4287-5E10-46A0-982A-13DB2F818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2764" y="3206625"/>
              <a:ext cx="924023" cy="0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4EBF0D9D-AB60-4CBE-A12A-9DBF6BD7F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2764" y="3358987"/>
              <a:ext cx="924023" cy="0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DAC1095E-A4DB-420A-9AA4-C604D12FB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2764" y="3500560"/>
              <a:ext cx="924023" cy="0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3D2277A-79CD-4007-B1D0-611717FD12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5255" y="3639488"/>
              <a:ext cx="924023" cy="0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DB5D02D8-FA52-476E-A50A-D35BC20BC49D}"/>
                </a:ext>
              </a:extLst>
            </p:cNvPr>
            <p:cNvGrpSpPr/>
            <p:nvPr/>
          </p:nvGrpSpPr>
          <p:grpSpPr>
            <a:xfrm>
              <a:off x="5821532" y="3099383"/>
              <a:ext cx="562554" cy="496674"/>
              <a:chOff x="5173446" y="3712635"/>
              <a:chExt cx="562554" cy="496674"/>
            </a:xfrm>
          </p:grpSpPr>
          <p:sp>
            <p:nvSpPr>
              <p:cNvPr id="383" name="任意多边形: 形状 382">
                <a:extLst>
                  <a:ext uri="{FF2B5EF4-FFF2-40B4-BE49-F238E27FC236}">
                    <a16:creationId xmlns:a16="http://schemas.microsoft.com/office/drawing/2014/main" id="{2EF3C95A-FA45-4B17-917F-BCD7E817F7D6}"/>
                  </a:ext>
                </a:extLst>
              </p:cNvPr>
              <p:cNvSpPr/>
              <p:nvPr/>
            </p:nvSpPr>
            <p:spPr>
              <a:xfrm>
                <a:off x="5615940" y="3798570"/>
                <a:ext cx="76200" cy="339090"/>
              </a:xfrm>
              <a:custGeom>
                <a:avLst/>
                <a:gdLst>
                  <a:gd name="connsiteX0" fmla="*/ 15240 w 76200"/>
                  <a:gd name="connsiteY0" fmla="*/ 0 h 339090"/>
                  <a:gd name="connsiteX1" fmla="*/ 64770 w 76200"/>
                  <a:gd name="connsiteY1" fmla="*/ 26670 h 339090"/>
                  <a:gd name="connsiteX2" fmla="*/ 76200 w 76200"/>
                  <a:gd name="connsiteY2" fmla="*/ 91440 h 339090"/>
                  <a:gd name="connsiteX3" fmla="*/ 76200 w 76200"/>
                  <a:gd name="connsiteY3" fmla="*/ 175260 h 339090"/>
                  <a:gd name="connsiteX4" fmla="*/ 76200 w 76200"/>
                  <a:gd name="connsiteY4" fmla="*/ 232410 h 339090"/>
                  <a:gd name="connsiteX5" fmla="*/ 64770 w 76200"/>
                  <a:gd name="connsiteY5" fmla="*/ 278130 h 339090"/>
                  <a:gd name="connsiteX6" fmla="*/ 57150 w 76200"/>
                  <a:gd name="connsiteY6" fmla="*/ 312420 h 339090"/>
                  <a:gd name="connsiteX7" fmla="*/ 53340 w 76200"/>
                  <a:gd name="connsiteY7" fmla="*/ 327660 h 339090"/>
                  <a:gd name="connsiteX8" fmla="*/ 45720 w 76200"/>
                  <a:gd name="connsiteY8" fmla="*/ 339090 h 339090"/>
                  <a:gd name="connsiteX9" fmla="*/ 22860 w 76200"/>
                  <a:gd name="connsiteY9" fmla="*/ 339090 h 339090"/>
                  <a:gd name="connsiteX10" fmla="*/ 11430 w 76200"/>
                  <a:gd name="connsiteY10" fmla="*/ 312420 h 339090"/>
                  <a:gd name="connsiteX11" fmla="*/ 7620 w 76200"/>
                  <a:gd name="connsiteY11" fmla="*/ 247650 h 339090"/>
                  <a:gd name="connsiteX12" fmla="*/ 0 w 76200"/>
                  <a:gd name="connsiteY12" fmla="*/ 198120 h 339090"/>
                  <a:gd name="connsiteX13" fmla="*/ 0 w 76200"/>
                  <a:gd name="connsiteY13" fmla="*/ 148590 h 339090"/>
                  <a:gd name="connsiteX14" fmla="*/ 0 w 76200"/>
                  <a:gd name="connsiteY14" fmla="*/ 106680 h 339090"/>
                  <a:gd name="connsiteX15" fmla="*/ 7620 w 76200"/>
                  <a:gd name="connsiteY15" fmla="*/ 64770 h 339090"/>
                  <a:gd name="connsiteX16" fmla="*/ 15240 w 76200"/>
                  <a:gd name="connsiteY16" fmla="*/ 0 h 33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339090">
                    <a:moveTo>
                      <a:pt x="15240" y="0"/>
                    </a:moveTo>
                    <a:lnTo>
                      <a:pt x="64770" y="26670"/>
                    </a:lnTo>
                    <a:lnTo>
                      <a:pt x="76200" y="91440"/>
                    </a:lnTo>
                    <a:lnTo>
                      <a:pt x="76200" y="175260"/>
                    </a:lnTo>
                    <a:lnTo>
                      <a:pt x="76200" y="232410"/>
                    </a:lnTo>
                    <a:lnTo>
                      <a:pt x="64770" y="278130"/>
                    </a:lnTo>
                    <a:lnTo>
                      <a:pt x="57150" y="312420"/>
                    </a:lnTo>
                    <a:lnTo>
                      <a:pt x="53340" y="327660"/>
                    </a:lnTo>
                    <a:lnTo>
                      <a:pt x="45720" y="339090"/>
                    </a:lnTo>
                    <a:lnTo>
                      <a:pt x="22860" y="339090"/>
                    </a:lnTo>
                    <a:lnTo>
                      <a:pt x="11430" y="312420"/>
                    </a:lnTo>
                    <a:lnTo>
                      <a:pt x="7620" y="247650"/>
                    </a:lnTo>
                    <a:lnTo>
                      <a:pt x="0" y="198120"/>
                    </a:lnTo>
                    <a:lnTo>
                      <a:pt x="0" y="148590"/>
                    </a:lnTo>
                    <a:lnTo>
                      <a:pt x="0" y="106680"/>
                    </a:lnTo>
                    <a:lnTo>
                      <a:pt x="7620" y="64770"/>
                    </a:lnTo>
                    <a:lnTo>
                      <a:pt x="1524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任意多边形: 形状 376">
                <a:extLst>
                  <a:ext uri="{FF2B5EF4-FFF2-40B4-BE49-F238E27FC236}">
                    <a16:creationId xmlns:a16="http://schemas.microsoft.com/office/drawing/2014/main" id="{C24E7C7F-D084-4E14-A603-590FC6A67253}"/>
                  </a:ext>
                </a:extLst>
              </p:cNvPr>
              <p:cNvSpPr/>
              <p:nvPr/>
            </p:nvSpPr>
            <p:spPr>
              <a:xfrm>
                <a:off x="5463540" y="3798570"/>
                <a:ext cx="121920" cy="331470"/>
              </a:xfrm>
              <a:custGeom>
                <a:avLst/>
                <a:gdLst>
                  <a:gd name="connsiteX0" fmla="*/ 45720 w 121920"/>
                  <a:gd name="connsiteY0" fmla="*/ 0 h 331470"/>
                  <a:gd name="connsiteX1" fmla="*/ 80010 w 121920"/>
                  <a:gd name="connsiteY1" fmla="*/ 0 h 331470"/>
                  <a:gd name="connsiteX2" fmla="*/ 91440 w 121920"/>
                  <a:gd name="connsiteY2" fmla="*/ 30480 h 331470"/>
                  <a:gd name="connsiteX3" fmla="*/ 110490 w 121920"/>
                  <a:gd name="connsiteY3" fmla="*/ 76200 h 331470"/>
                  <a:gd name="connsiteX4" fmla="*/ 118110 w 121920"/>
                  <a:gd name="connsiteY4" fmla="*/ 133350 h 331470"/>
                  <a:gd name="connsiteX5" fmla="*/ 121920 w 121920"/>
                  <a:gd name="connsiteY5" fmla="*/ 179070 h 331470"/>
                  <a:gd name="connsiteX6" fmla="*/ 114300 w 121920"/>
                  <a:gd name="connsiteY6" fmla="*/ 224790 h 331470"/>
                  <a:gd name="connsiteX7" fmla="*/ 102870 w 121920"/>
                  <a:gd name="connsiteY7" fmla="*/ 255270 h 331470"/>
                  <a:gd name="connsiteX8" fmla="*/ 95250 w 121920"/>
                  <a:gd name="connsiteY8" fmla="*/ 289560 h 331470"/>
                  <a:gd name="connsiteX9" fmla="*/ 95250 w 121920"/>
                  <a:gd name="connsiteY9" fmla="*/ 308610 h 331470"/>
                  <a:gd name="connsiteX10" fmla="*/ 91440 w 121920"/>
                  <a:gd name="connsiteY10" fmla="*/ 320040 h 331470"/>
                  <a:gd name="connsiteX11" fmla="*/ 80010 w 121920"/>
                  <a:gd name="connsiteY11" fmla="*/ 331470 h 331470"/>
                  <a:gd name="connsiteX12" fmla="*/ 53340 w 121920"/>
                  <a:gd name="connsiteY12" fmla="*/ 331470 h 331470"/>
                  <a:gd name="connsiteX13" fmla="*/ 41910 w 121920"/>
                  <a:gd name="connsiteY13" fmla="*/ 316230 h 331470"/>
                  <a:gd name="connsiteX14" fmla="*/ 19050 w 121920"/>
                  <a:gd name="connsiteY14" fmla="*/ 278130 h 331470"/>
                  <a:gd name="connsiteX15" fmla="*/ 3810 w 121920"/>
                  <a:gd name="connsiteY15" fmla="*/ 217170 h 331470"/>
                  <a:gd name="connsiteX16" fmla="*/ 0 w 121920"/>
                  <a:gd name="connsiteY16" fmla="*/ 144780 h 331470"/>
                  <a:gd name="connsiteX17" fmla="*/ 7620 w 121920"/>
                  <a:gd name="connsiteY17" fmla="*/ 91440 h 331470"/>
                  <a:gd name="connsiteX18" fmla="*/ 19050 w 121920"/>
                  <a:gd name="connsiteY18" fmla="*/ 57150 h 331470"/>
                  <a:gd name="connsiteX19" fmla="*/ 45720 w 121920"/>
                  <a:gd name="connsiteY19" fmla="*/ 0 h 33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20" h="331470">
                    <a:moveTo>
                      <a:pt x="45720" y="0"/>
                    </a:moveTo>
                    <a:lnTo>
                      <a:pt x="80010" y="0"/>
                    </a:lnTo>
                    <a:lnTo>
                      <a:pt x="91440" y="30480"/>
                    </a:lnTo>
                    <a:lnTo>
                      <a:pt x="110490" y="76200"/>
                    </a:lnTo>
                    <a:lnTo>
                      <a:pt x="118110" y="133350"/>
                    </a:lnTo>
                    <a:lnTo>
                      <a:pt x="121920" y="179070"/>
                    </a:lnTo>
                    <a:lnTo>
                      <a:pt x="114300" y="224790"/>
                    </a:lnTo>
                    <a:lnTo>
                      <a:pt x="102870" y="255270"/>
                    </a:lnTo>
                    <a:lnTo>
                      <a:pt x="95250" y="289560"/>
                    </a:lnTo>
                    <a:lnTo>
                      <a:pt x="95250" y="308610"/>
                    </a:lnTo>
                    <a:lnTo>
                      <a:pt x="91440" y="320040"/>
                    </a:lnTo>
                    <a:lnTo>
                      <a:pt x="80010" y="331470"/>
                    </a:lnTo>
                    <a:lnTo>
                      <a:pt x="53340" y="331470"/>
                    </a:lnTo>
                    <a:lnTo>
                      <a:pt x="41910" y="316230"/>
                    </a:lnTo>
                    <a:lnTo>
                      <a:pt x="19050" y="278130"/>
                    </a:lnTo>
                    <a:lnTo>
                      <a:pt x="3810" y="217170"/>
                    </a:lnTo>
                    <a:lnTo>
                      <a:pt x="0" y="144780"/>
                    </a:lnTo>
                    <a:lnTo>
                      <a:pt x="7620" y="91440"/>
                    </a:lnTo>
                    <a:lnTo>
                      <a:pt x="19050" y="57150"/>
                    </a:lnTo>
                    <a:lnTo>
                      <a:pt x="4572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任意多边形: 形状 375">
                <a:extLst>
                  <a:ext uri="{FF2B5EF4-FFF2-40B4-BE49-F238E27FC236}">
                    <a16:creationId xmlns:a16="http://schemas.microsoft.com/office/drawing/2014/main" id="{70FF3C84-56A0-4812-B98F-2C41B5032E40}"/>
                  </a:ext>
                </a:extLst>
              </p:cNvPr>
              <p:cNvSpPr/>
              <p:nvPr/>
            </p:nvSpPr>
            <p:spPr>
              <a:xfrm>
                <a:off x="5353050" y="3806190"/>
                <a:ext cx="102870" cy="327660"/>
              </a:xfrm>
              <a:custGeom>
                <a:avLst/>
                <a:gdLst>
                  <a:gd name="connsiteX0" fmla="*/ 0 w 102870"/>
                  <a:gd name="connsiteY0" fmla="*/ 0 h 327660"/>
                  <a:gd name="connsiteX1" fmla="*/ 102870 w 102870"/>
                  <a:gd name="connsiteY1" fmla="*/ 0 h 327660"/>
                  <a:gd name="connsiteX2" fmla="*/ 83820 w 102870"/>
                  <a:gd name="connsiteY2" fmla="*/ 45720 h 327660"/>
                  <a:gd name="connsiteX3" fmla="*/ 68580 w 102870"/>
                  <a:gd name="connsiteY3" fmla="*/ 110490 h 327660"/>
                  <a:gd name="connsiteX4" fmla="*/ 64770 w 102870"/>
                  <a:gd name="connsiteY4" fmla="*/ 201930 h 327660"/>
                  <a:gd name="connsiteX5" fmla="*/ 80010 w 102870"/>
                  <a:gd name="connsiteY5" fmla="*/ 278130 h 327660"/>
                  <a:gd name="connsiteX6" fmla="*/ 99060 w 102870"/>
                  <a:gd name="connsiteY6" fmla="*/ 320040 h 327660"/>
                  <a:gd name="connsiteX7" fmla="*/ 99060 w 102870"/>
                  <a:gd name="connsiteY7" fmla="*/ 327660 h 327660"/>
                  <a:gd name="connsiteX8" fmla="*/ 0 w 102870"/>
                  <a:gd name="connsiteY8" fmla="*/ 323850 h 327660"/>
                  <a:gd name="connsiteX9" fmla="*/ 22860 w 102870"/>
                  <a:gd name="connsiteY9" fmla="*/ 293370 h 327660"/>
                  <a:gd name="connsiteX10" fmla="*/ 34290 w 102870"/>
                  <a:gd name="connsiteY10" fmla="*/ 232410 h 327660"/>
                  <a:gd name="connsiteX11" fmla="*/ 41910 w 102870"/>
                  <a:gd name="connsiteY11" fmla="*/ 175260 h 327660"/>
                  <a:gd name="connsiteX12" fmla="*/ 41910 w 102870"/>
                  <a:gd name="connsiteY12" fmla="*/ 106680 h 327660"/>
                  <a:gd name="connsiteX13" fmla="*/ 26670 w 102870"/>
                  <a:gd name="connsiteY13" fmla="*/ 53340 h 327660"/>
                  <a:gd name="connsiteX14" fmla="*/ 0 w 102870"/>
                  <a:gd name="connsiteY14" fmla="*/ 0 h 32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870" h="327660">
                    <a:moveTo>
                      <a:pt x="0" y="0"/>
                    </a:moveTo>
                    <a:lnTo>
                      <a:pt x="102870" y="0"/>
                    </a:lnTo>
                    <a:lnTo>
                      <a:pt x="83820" y="45720"/>
                    </a:lnTo>
                    <a:lnTo>
                      <a:pt x="68580" y="110490"/>
                    </a:lnTo>
                    <a:lnTo>
                      <a:pt x="64770" y="201930"/>
                    </a:lnTo>
                    <a:lnTo>
                      <a:pt x="80010" y="278130"/>
                    </a:lnTo>
                    <a:lnTo>
                      <a:pt x="99060" y="320040"/>
                    </a:lnTo>
                    <a:lnTo>
                      <a:pt x="99060" y="327660"/>
                    </a:lnTo>
                    <a:lnTo>
                      <a:pt x="0" y="323850"/>
                    </a:lnTo>
                    <a:lnTo>
                      <a:pt x="22860" y="293370"/>
                    </a:lnTo>
                    <a:lnTo>
                      <a:pt x="34290" y="232410"/>
                    </a:lnTo>
                    <a:lnTo>
                      <a:pt x="41910" y="175260"/>
                    </a:lnTo>
                    <a:lnTo>
                      <a:pt x="41910" y="106680"/>
                    </a:lnTo>
                    <a:lnTo>
                      <a:pt x="26670" y="5334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8" name="组合 347">
                <a:extLst>
                  <a:ext uri="{FF2B5EF4-FFF2-40B4-BE49-F238E27FC236}">
                    <a16:creationId xmlns:a16="http://schemas.microsoft.com/office/drawing/2014/main" id="{C3A6E193-A215-41A8-B6B6-828CD68234F4}"/>
                  </a:ext>
                </a:extLst>
              </p:cNvPr>
              <p:cNvGrpSpPr/>
              <p:nvPr/>
            </p:nvGrpSpPr>
            <p:grpSpPr>
              <a:xfrm>
                <a:off x="5173446" y="3712635"/>
                <a:ext cx="562554" cy="496674"/>
                <a:chOff x="4962743" y="3706582"/>
                <a:chExt cx="562554" cy="496674"/>
              </a:xfrm>
            </p:grpSpPr>
            <p:sp>
              <p:nvSpPr>
                <p:cNvPr id="343" name="弧形 342">
                  <a:extLst>
                    <a:ext uri="{FF2B5EF4-FFF2-40B4-BE49-F238E27FC236}">
                      <a16:creationId xmlns:a16="http://schemas.microsoft.com/office/drawing/2014/main" id="{68BB7927-84D8-4197-A001-0D1EA3FC696D}"/>
                    </a:ext>
                  </a:extLst>
                </p:cNvPr>
                <p:cNvSpPr/>
                <p:nvPr/>
              </p:nvSpPr>
              <p:spPr>
                <a:xfrm>
                  <a:off x="5049558" y="3789357"/>
                  <a:ext cx="129839" cy="339438"/>
                </a:xfrm>
                <a:prstGeom prst="arc">
                  <a:avLst>
                    <a:gd name="adj1" fmla="val 16514088"/>
                    <a:gd name="adj2" fmla="val 521452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9" name="弧形 368">
                  <a:extLst>
                    <a:ext uri="{FF2B5EF4-FFF2-40B4-BE49-F238E27FC236}">
                      <a16:creationId xmlns:a16="http://schemas.microsoft.com/office/drawing/2014/main" id="{008F0F4C-513B-4F57-8755-DFF9E708D7F1}"/>
                    </a:ext>
                  </a:extLst>
                </p:cNvPr>
                <p:cNvSpPr/>
                <p:nvPr/>
              </p:nvSpPr>
              <p:spPr>
                <a:xfrm flipH="1">
                  <a:off x="5205608" y="3789357"/>
                  <a:ext cx="129839" cy="339438"/>
                </a:xfrm>
                <a:prstGeom prst="arc">
                  <a:avLst>
                    <a:gd name="adj1" fmla="val 16514088"/>
                    <a:gd name="adj2" fmla="val 521452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弧形 369">
                  <a:extLst>
                    <a:ext uri="{FF2B5EF4-FFF2-40B4-BE49-F238E27FC236}">
                      <a16:creationId xmlns:a16="http://schemas.microsoft.com/office/drawing/2014/main" id="{8BAD1633-B51B-4A8D-BAE7-F7A55546411C}"/>
                    </a:ext>
                  </a:extLst>
                </p:cNvPr>
                <p:cNvSpPr/>
                <p:nvPr/>
              </p:nvSpPr>
              <p:spPr>
                <a:xfrm>
                  <a:off x="5354498" y="3706582"/>
                  <a:ext cx="122680" cy="496674"/>
                </a:xfrm>
                <a:prstGeom prst="arc">
                  <a:avLst>
                    <a:gd name="adj1" fmla="val 17228509"/>
                    <a:gd name="adj2" fmla="val 446217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2" name="弧形 371">
                  <a:extLst>
                    <a:ext uri="{FF2B5EF4-FFF2-40B4-BE49-F238E27FC236}">
                      <a16:creationId xmlns:a16="http://schemas.microsoft.com/office/drawing/2014/main" id="{31F9D552-35A4-4805-BEB9-DF03E5C0ECD8}"/>
                    </a:ext>
                  </a:extLst>
                </p:cNvPr>
                <p:cNvSpPr/>
                <p:nvPr/>
              </p:nvSpPr>
              <p:spPr>
                <a:xfrm flipH="1">
                  <a:off x="5402617" y="3706582"/>
                  <a:ext cx="122680" cy="496674"/>
                </a:xfrm>
                <a:prstGeom prst="arc">
                  <a:avLst>
                    <a:gd name="adj1" fmla="val 17228509"/>
                    <a:gd name="adj2" fmla="val 446217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弧形 372">
                  <a:extLst>
                    <a:ext uri="{FF2B5EF4-FFF2-40B4-BE49-F238E27FC236}">
                      <a16:creationId xmlns:a16="http://schemas.microsoft.com/office/drawing/2014/main" id="{BF15EAA9-5921-4062-A2E0-1F8A34D7ECC3}"/>
                    </a:ext>
                  </a:extLst>
                </p:cNvPr>
                <p:cNvSpPr/>
                <p:nvPr/>
              </p:nvSpPr>
              <p:spPr>
                <a:xfrm>
                  <a:off x="5180562" y="3755729"/>
                  <a:ext cx="190468" cy="404239"/>
                </a:xfrm>
                <a:prstGeom prst="arc">
                  <a:avLst>
                    <a:gd name="adj1" fmla="val 17316042"/>
                    <a:gd name="adj2" fmla="val 4376246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5" name="弧形 374">
                  <a:extLst>
                    <a:ext uri="{FF2B5EF4-FFF2-40B4-BE49-F238E27FC236}">
                      <a16:creationId xmlns:a16="http://schemas.microsoft.com/office/drawing/2014/main" id="{DE75BD97-25ED-4D34-AF31-9995D4AAF199}"/>
                    </a:ext>
                  </a:extLst>
                </p:cNvPr>
                <p:cNvSpPr/>
                <p:nvPr/>
              </p:nvSpPr>
              <p:spPr>
                <a:xfrm flipH="1">
                  <a:off x="5246337" y="3773509"/>
                  <a:ext cx="210800" cy="373393"/>
                </a:xfrm>
                <a:prstGeom prst="arc">
                  <a:avLst>
                    <a:gd name="adj1" fmla="val 17240343"/>
                    <a:gd name="adj2" fmla="val 436410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63" name="直接连接符 362">
                  <a:extLst>
                    <a:ext uri="{FF2B5EF4-FFF2-40B4-BE49-F238E27FC236}">
                      <a16:creationId xmlns:a16="http://schemas.microsoft.com/office/drawing/2014/main" id="{599C0DAC-E68A-40C4-93A6-3B14C660F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62743" y="3789351"/>
                  <a:ext cx="519739" cy="0"/>
                </a:xfrm>
                <a:prstGeom prst="line">
                  <a:avLst/>
                </a:prstGeom>
                <a:ln w="25400" cap="rnd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直接连接符 363">
                  <a:extLst>
                    <a:ext uri="{FF2B5EF4-FFF2-40B4-BE49-F238E27FC236}">
                      <a16:creationId xmlns:a16="http://schemas.microsoft.com/office/drawing/2014/main" id="{37A9732D-AFB8-43B1-9D03-C3FFA140C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62743" y="4128795"/>
                  <a:ext cx="525800" cy="0"/>
                </a:xfrm>
                <a:prstGeom prst="line">
                  <a:avLst/>
                </a:prstGeom>
                <a:ln w="25400" cap="rnd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2" name="直接连接符 361">
              <a:extLst>
                <a:ext uri="{FF2B5EF4-FFF2-40B4-BE49-F238E27FC236}">
                  <a16:creationId xmlns:a16="http://schemas.microsoft.com/office/drawing/2014/main" id="{D3A99458-67FD-4969-8C14-145ABB6A5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1206" y="3133040"/>
              <a:ext cx="0" cy="436980"/>
            </a:xfrm>
            <a:prstGeom prst="line">
              <a:avLst/>
            </a:prstGeom>
            <a:ln w="63500" cap="rnd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E471914D-C1BA-4C24-9CBB-43E826E8B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9635" y="3133040"/>
              <a:ext cx="560937" cy="0"/>
            </a:xfrm>
            <a:prstGeom prst="line">
              <a:avLst/>
            </a:prstGeom>
            <a:ln w="25400" cap="rnd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0CE7880B-78CD-4DDC-B1D0-7C9AEE8D31B2}"/>
                </a:ext>
              </a:extLst>
            </p:cNvPr>
            <p:cNvCxnSpPr>
              <a:cxnSpLocks/>
              <a:stCxn id="328" idx="0"/>
            </p:cNvCxnSpPr>
            <p:nvPr/>
          </p:nvCxnSpPr>
          <p:spPr>
            <a:xfrm flipH="1">
              <a:off x="3931467" y="3009871"/>
              <a:ext cx="754860" cy="0"/>
            </a:xfrm>
            <a:prstGeom prst="line">
              <a:avLst/>
            </a:prstGeom>
            <a:ln w="47625" cap="rnd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22F01CC7-DFDF-49E3-BD16-015A572ABE8A}"/>
                </a:ext>
              </a:extLst>
            </p:cNvPr>
            <p:cNvCxnSpPr>
              <a:cxnSpLocks/>
              <a:stCxn id="328" idx="2"/>
            </p:cNvCxnSpPr>
            <p:nvPr/>
          </p:nvCxnSpPr>
          <p:spPr>
            <a:xfrm flipH="1" flipV="1">
              <a:off x="3931467" y="3701061"/>
              <a:ext cx="754860" cy="4"/>
            </a:xfrm>
            <a:prstGeom prst="line">
              <a:avLst/>
            </a:prstGeom>
            <a:ln w="47625" cap="rnd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Line 123">
              <a:extLst>
                <a:ext uri="{FF2B5EF4-FFF2-40B4-BE49-F238E27FC236}">
                  <a16:creationId xmlns:a16="http://schemas.microsoft.com/office/drawing/2014/main" id="{5CA46D37-807B-454F-A7A8-90D6F08AA58B}"/>
                </a:ext>
              </a:extLst>
            </p:cNvPr>
            <p:cNvSpPr/>
            <p:nvPr/>
          </p:nvSpPr>
          <p:spPr>
            <a:xfrm>
              <a:off x="5601206" y="3291330"/>
              <a:ext cx="0" cy="133077"/>
            </a:xfrm>
            <a:prstGeom prst="line">
              <a:avLst/>
            </a:prstGeom>
            <a:ln w="762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FF68D004-654C-4BE8-97FF-6A63B5453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696" y="3570020"/>
              <a:ext cx="554876" cy="0"/>
            </a:xfrm>
            <a:prstGeom prst="line">
              <a:avLst/>
            </a:prstGeom>
            <a:ln w="25400" cap="rnd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F751C4A9-E012-4CBA-A747-DB6EC422E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0572" y="3133040"/>
              <a:ext cx="0" cy="436980"/>
            </a:xfrm>
            <a:prstGeom prst="line">
              <a:avLst/>
            </a:prstGeom>
            <a:ln w="25400" cap="rnd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B9474C73-1DDF-49EB-969D-25318DFE9236}"/>
                </a:ext>
              </a:extLst>
            </p:cNvPr>
            <p:cNvCxnSpPr>
              <a:cxnSpLocks/>
            </p:cNvCxnSpPr>
            <p:nvPr/>
          </p:nvCxnSpPr>
          <p:spPr>
            <a:xfrm>
              <a:off x="5604291" y="3435436"/>
              <a:ext cx="134827" cy="134583"/>
            </a:xfrm>
            <a:prstGeom prst="line">
              <a:avLst/>
            </a:prstGeom>
            <a:ln w="25400" cap="rnd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5" name="Text Box 64">
              <a:extLst>
                <a:ext uri="{FF2B5EF4-FFF2-40B4-BE49-F238E27FC236}">
                  <a16:creationId xmlns:a16="http://schemas.microsoft.com/office/drawing/2014/main" id="{F310C2FB-AB95-4C64-A239-8EB9D4EACD71}"/>
                </a:ext>
              </a:extLst>
            </p:cNvPr>
            <p:cNvSpPr txBox="1"/>
            <p:nvPr/>
          </p:nvSpPr>
          <p:spPr>
            <a:xfrm>
              <a:off x="4732076" y="2298926"/>
              <a:ext cx="323212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342900" indent="-342900" algn="l">
                <a:spcBef>
                  <a:spcPct val="20000"/>
                </a:spcBef>
                <a:buClr>
                  <a:schemeClr val="bg1"/>
                </a:buClr>
                <a:buSzPct val="80000"/>
                <a:buFont typeface="Wingdings" panose="05000000000000000000" pitchFamily="2" charset="2"/>
              </a:pPr>
              <a:r>
                <a:rPr lang="en-US" altLang="zh-CN" sz="2400" i="1" dirty="0">
                  <a:latin typeface="Times New Roman" panose="02020603050405020304" pitchFamily="18" charset="0"/>
                  <a:ea typeface="仿宋_GB2312" pitchFamily="49" charset="-122"/>
                </a:rPr>
                <a:t>f</a:t>
              </a:r>
            </a:p>
          </p:txBody>
        </p:sp>
        <p:sp>
          <p:nvSpPr>
            <p:cNvPr id="506" name="Line 66">
              <a:extLst>
                <a:ext uri="{FF2B5EF4-FFF2-40B4-BE49-F238E27FC236}">
                  <a16:creationId xmlns:a16="http://schemas.microsoft.com/office/drawing/2014/main" id="{0C63C2D0-61C5-4CFD-B2F5-CB6DA9E92C14}"/>
                </a:ext>
              </a:extLst>
            </p:cNvPr>
            <p:cNvSpPr/>
            <p:nvPr/>
          </p:nvSpPr>
          <p:spPr>
            <a:xfrm>
              <a:off x="5599818" y="2637824"/>
              <a:ext cx="0" cy="2449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7" name="Line 67">
              <a:extLst>
                <a:ext uri="{FF2B5EF4-FFF2-40B4-BE49-F238E27FC236}">
                  <a16:creationId xmlns:a16="http://schemas.microsoft.com/office/drawing/2014/main" id="{DEEA1823-B12E-464A-BBE6-55DB7544474C}"/>
                </a:ext>
              </a:extLst>
            </p:cNvPr>
            <p:cNvSpPr/>
            <p:nvPr/>
          </p:nvSpPr>
          <p:spPr>
            <a:xfrm flipV="1">
              <a:off x="3984950" y="2736040"/>
              <a:ext cx="1614868" cy="107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508" name="Line 68">
              <a:extLst>
                <a:ext uri="{FF2B5EF4-FFF2-40B4-BE49-F238E27FC236}">
                  <a16:creationId xmlns:a16="http://schemas.microsoft.com/office/drawing/2014/main" id="{1B4ED471-1A10-4108-B032-3CFD290D933A}"/>
                </a:ext>
              </a:extLst>
            </p:cNvPr>
            <p:cNvSpPr/>
            <p:nvPr/>
          </p:nvSpPr>
          <p:spPr>
            <a:xfrm>
              <a:off x="3986136" y="2650776"/>
              <a:ext cx="0" cy="2449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514" name="组合 513">
              <a:extLst>
                <a:ext uri="{FF2B5EF4-FFF2-40B4-BE49-F238E27FC236}">
                  <a16:creationId xmlns:a16="http://schemas.microsoft.com/office/drawing/2014/main" id="{E99253F9-5442-4CCA-B872-3B5B6DC614E8}"/>
                </a:ext>
              </a:extLst>
            </p:cNvPr>
            <p:cNvGrpSpPr/>
            <p:nvPr/>
          </p:nvGrpSpPr>
          <p:grpSpPr>
            <a:xfrm flipH="1">
              <a:off x="4031523" y="3066671"/>
              <a:ext cx="1592790" cy="573627"/>
              <a:chOff x="2680683" y="4008810"/>
              <a:chExt cx="1592790" cy="573627"/>
            </a:xfrm>
          </p:grpSpPr>
          <p:cxnSp>
            <p:nvCxnSpPr>
              <p:cNvPr id="509" name="直接连接符 508">
                <a:extLst>
                  <a:ext uri="{FF2B5EF4-FFF2-40B4-BE49-F238E27FC236}">
                    <a16:creationId xmlns:a16="http://schemas.microsoft.com/office/drawing/2014/main" id="{18EFBD76-3408-4923-8A76-34E8209E75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9720" y="4008810"/>
                <a:ext cx="1583753" cy="287312"/>
              </a:xfrm>
              <a:prstGeom prst="line">
                <a:avLst/>
              </a:prstGeom>
              <a:ln w="1587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直接连接符 509">
                <a:extLst>
                  <a:ext uri="{FF2B5EF4-FFF2-40B4-BE49-F238E27FC236}">
                    <a16:creationId xmlns:a16="http://schemas.microsoft.com/office/drawing/2014/main" id="{4687A035-8EA6-4224-8662-830409B52B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9720" y="4152466"/>
                <a:ext cx="1552947" cy="143656"/>
              </a:xfrm>
              <a:prstGeom prst="line">
                <a:avLst/>
              </a:prstGeom>
              <a:ln w="1587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直接连接符 510">
                <a:extLst>
                  <a:ext uri="{FF2B5EF4-FFF2-40B4-BE49-F238E27FC236}">
                    <a16:creationId xmlns:a16="http://schemas.microsoft.com/office/drawing/2014/main" id="{AA50A8DE-5C5F-42CC-864A-8136D0600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720" y="4296122"/>
                <a:ext cx="1544493" cy="3"/>
              </a:xfrm>
              <a:prstGeom prst="line">
                <a:avLst/>
              </a:prstGeom>
              <a:ln w="1587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直接连接符 511">
                <a:extLst>
                  <a:ext uri="{FF2B5EF4-FFF2-40B4-BE49-F238E27FC236}">
                    <a16:creationId xmlns:a16="http://schemas.microsoft.com/office/drawing/2014/main" id="{E8722EF4-49AE-4CF0-AB79-FDC54315F0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5496" y="4295125"/>
                <a:ext cx="1583753" cy="287312"/>
              </a:xfrm>
              <a:prstGeom prst="line">
                <a:avLst/>
              </a:prstGeom>
              <a:ln w="1587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直接连接符 512">
                <a:extLst>
                  <a:ext uri="{FF2B5EF4-FFF2-40B4-BE49-F238E27FC236}">
                    <a16:creationId xmlns:a16="http://schemas.microsoft.com/office/drawing/2014/main" id="{204B8573-6F38-4139-87C7-AB3FF872DF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0683" y="4295729"/>
                <a:ext cx="1552947" cy="143656"/>
              </a:xfrm>
              <a:prstGeom prst="line">
                <a:avLst/>
              </a:prstGeom>
              <a:ln w="1587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" name="矩形: 圆角 327">
              <a:extLst>
                <a:ext uri="{FF2B5EF4-FFF2-40B4-BE49-F238E27FC236}">
                  <a16:creationId xmlns:a16="http://schemas.microsoft.com/office/drawing/2014/main" id="{9EAEBF0B-B05E-40A6-BCC7-141AF701B5A2}"/>
                </a:ext>
              </a:extLst>
            </p:cNvPr>
            <p:cNvSpPr/>
            <p:nvPr/>
          </p:nvSpPr>
          <p:spPr>
            <a:xfrm flipH="1">
              <a:off x="3942162" y="3009871"/>
              <a:ext cx="1488330" cy="691194"/>
            </a:xfrm>
            <a:prstGeom prst="roundRect">
              <a:avLst/>
            </a:prstGeom>
            <a:solidFill>
              <a:schemeClr val="bg1">
                <a:lumMod val="95000"/>
                <a:alpha val="20000"/>
              </a:schemeClr>
            </a:solidFill>
            <a:ln w="476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Oval 112">
              <a:extLst>
                <a:ext uri="{FF2B5EF4-FFF2-40B4-BE49-F238E27FC236}">
                  <a16:creationId xmlns:a16="http://schemas.microsoft.com/office/drawing/2014/main" id="{4C2348AB-C408-4202-BDAA-7123BC0BEDA9}"/>
                </a:ext>
              </a:extLst>
            </p:cNvPr>
            <p:cNvSpPr/>
            <p:nvPr/>
          </p:nvSpPr>
          <p:spPr>
            <a:xfrm>
              <a:off x="3906056" y="3027545"/>
              <a:ext cx="150695" cy="65309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</p:grpSp>
      <p:grpSp>
        <p:nvGrpSpPr>
          <p:cNvPr id="534" name="组合 533">
            <a:extLst>
              <a:ext uri="{FF2B5EF4-FFF2-40B4-BE49-F238E27FC236}">
                <a16:creationId xmlns:a16="http://schemas.microsoft.com/office/drawing/2014/main" id="{06989AA8-7CD3-4296-98FD-D9D679302D37}"/>
              </a:ext>
            </a:extLst>
          </p:cNvPr>
          <p:cNvGrpSpPr/>
          <p:nvPr/>
        </p:nvGrpSpPr>
        <p:grpSpPr>
          <a:xfrm>
            <a:off x="2408695" y="1867292"/>
            <a:ext cx="1075108" cy="1266727"/>
            <a:chOff x="5743955" y="1876964"/>
            <a:chExt cx="1075108" cy="1266727"/>
          </a:xfrm>
        </p:grpSpPr>
        <p:sp>
          <p:nvSpPr>
            <p:cNvPr id="425" name="文本框 424">
              <a:extLst>
                <a:ext uri="{FF2B5EF4-FFF2-40B4-BE49-F238E27FC236}">
                  <a16:creationId xmlns:a16="http://schemas.microsoft.com/office/drawing/2014/main" id="{C5A21032-4EFE-4C5A-BD53-0B3B6E2A9232}"/>
                </a:ext>
              </a:extLst>
            </p:cNvPr>
            <p:cNvSpPr txBox="1"/>
            <p:nvPr/>
          </p:nvSpPr>
          <p:spPr>
            <a:xfrm>
              <a:off x="5743955" y="1876964"/>
              <a:ext cx="103265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b="1" dirty="0">
                  <a:solidFill>
                    <a:srgbClr val="00CC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√</a:t>
              </a:r>
              <a:endParaRPr lang="zh-CN" altLang="en-US" sz="36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2F22EA06-A937-4A58-9AE0-681C40A75FAB}"/>
                </a:ext>
              </a:extLst>
            </p:cNvPr>
            <p:cNvSpPr/>
            <p:nvPr/>
          </p:nvSpPr>
          <p:spPr>
            <a:xfrm>
              <a:off x="6172732" y="2774359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b="1" dirty="0">
                  <a:solidFill>
                    <a:srgbClr val="00CC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平行</a:t>
              </a:r>
              <a:endParaRPr lang="zh-CN" altLang="en-US" b="1" dirty="0">
                <a:solidFill>
                  <a:srgbClr val="00CC00"/>
                </a:solidFill>
              </a:endParaRPr>
            </a:p>
          </p:txBody>
        </p:sp>
      </p:grpSp>
      <p:grpSp>
        <p:nvGrpSpPr>
          <p:cNvPr id="533" name="组合 532">
            <a:extLst>
              <a:ext uri="{FF2B5EF4-FFF2-40B4-BE49-F238E27FC236}">
                <a16:creationId xmlns:a16="http://schemas.microsoft.com/office/drawing/2014/main" id="{19E4E113-50FD-422C-B2AF-5EA0BC715278}"/>
              </a:ext>
            </a:extLst>
          </p:cNvPr>
          <p:cNvGrpSpPr/>
          <p:nvPr/>
        </p:nvGrpSpPr>
        <p:grpSpPr>
          <a:xfrm>
            <a:off x="930927" y="4616063"/>
            <a:ext cx="5218400" cy="1406962"/>
            <a:chOff x="1248172" y="4392543"/>
            <a:chExt cx="5218400" cy="1406962"/>
          </a:xfrm>
        </p:grpSpPr>
        <p:grpSp>
          <p:nvGrpSpPr>
            <p:cNvPr id="432" name="组合 431">
              <a:extLst>
                <a:ext uri="{FF2B5EF4-FFF2-40B4-BE49-F238E27FC236}">
                  <a16:creationId xmlns:a16="http://schemas.microsoft.com/office/drawing/2014/main" id="{4FB02F4D-5BFD-40DD-9E1C-408650440276}"/>
                </a:ext>
              </a:extLst>
            </p:cNvPr>
            <p:cNvGrpSpPr/>
            <p:nvPr/>
          </p:nvGrpSpPr>
          <p:grpSpPr>
            <a:xfrm>
              <a:off x="5904018" y="5198554"/>
              <a:ext cx="562554" cy="496674"/>
              <a:chOff x="5173446" y="3712635"/>
              <a:chExt cx="562554" cy="496674"/>
            </a:xfrm>
          </p:grpSpPr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6A194C3B-CB76-49FC-9602-4B46FE69F9B3}"/>
                  </a:ext>
                </a:extLst>
              </p:cNvPr>
              <p:cNvSpPr/>
              <p:nvPr/>
            </p:nvSpPr>
            <p:spPr>
              <a:xfrm>
                <a:off x="5615940" y="3798570"/>
                <a:ext cx="76200" cy="339090"/>
              </a:xfrm>
              <a:custGeom>
                <a:avLst/>
                <a:gdLst>
                  <a:gd name="connsiteX0" fmla="*/ 15240 w 76200"/>
                  <a:gd name="connsiteY0" fmla="*/ 0 h 339090"/>
                  <a:gd name="connsiteX1" fmla="*/ 64770 w 76200"/>
                  <a:gd name="connsiteY1" fmla="*/ 26670 h 339090"/>
                  <a:gd name="connsiteX2" fmla="*/ 76200 w 76200"/>
                  <a:gd name="connsiteY2" fmla="*/ 91440 h 339090"/>
                  <a:gd name="connsiteX3" fmla="*/ 76200 w 76200"/>
                  <a:gd name="connsiteY3" fmla="*/ 175260 h 339090"/>
                  <a:gd name="connsiteX4" fmla="*/ 76200 w 76200"/>
                  <a:gd name="connsiteY4" fmla="*/ 232410 h 339090"/>
                  <a:gd name="connsiteX5" fmla="*/ 64770 w 76200"/>
                  <a:gd name="connsiteY5" fmla="*/ 278130 h 339090"/>
                  <a:gd name="connsiteX6" fmla="*/ 57150 w 76200"/>
                  <a:gd name="connsiteY6" fmla="*/ 312420 h 339090"/>
                  <a:gd name="connsiteX7" fmla="*/ 53340 w 76200"/>
                  <a:gd name="connsiteY7" fmla="*/ 327660 h 339090"/>
                  <a:gd name="connsiteX8" fmla="*/ 45720 w 76200"/>
                  <a:gd name="connsiteY8" fmla="*/ 339090 h 339090"/>
                  <a:gd name="connsiteX9" fmla="*/ 22860 w 76200"/>
                  <a:gd name="connsiteY9" fmla="*/ 339090 h 339090"/>
                  <a:gd name="connsiteX10" fmla="*/ 11430 w 76200"/>
                  <a:gd name="connsiteY10" fmla="*/ 312420 h 339090"/>
                  <a:gd name="connsiteX11" fmla="*/ 7620 w 76200"/>
                  <a:gd name="connsiteY11" fmla="*/ 247650 h 339090"/>
                  <a:gd name="connsiteX12" fmla="*/ 0 w 76200"/>
                  <a:gd name="connsiteY12" fmla="*/ 198120 h 339090"/>
                  <a:gd name="connsiteX13" fmla="*/ 0 w 76200"/>
                  <a:gd name="connsiteY13" fmla="*/ 148590 h 339090"/>
                  <a:gd name="connsiteX14" fmla="*/ 0 w 76200"/>
                  <a:gd name="connsiteY14" fmla="*/ 106680 h 339090"/>
                  <a:gd name="connsiteX15" fmla="*/ 7620 w 76200"/>
                  <a:gd name="connsiteY15" fmla="*/ 64770 h 339090"/>
                  <a:gd name="connsiteX16" fmla="*/ 15240 w 76200"/>
                  <a:gd name="connsiteY16" fmla="*/ 0 h 33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339090">
                    <a:moveTo>
                      <a:pt x="15240" y="0"/>
                    </a:moveTo>
                    <a:lnTo>
                      <a:pt x="64770" y="26670"/>
                    </a:lnTo>
                    <a:lnTo>
                      <a:pt x="76200" y="91440"/>
                    </a:lnTo>
                    <a:lnTo>
                      <a:pt x="76200" y="175260"/>
                    </a:lnTo>
                    <a:lnTo>
                      <a:pt x="76200" y="232410"/>
                    </a:lnTo>
                    <a:lnTo>
                      <a:pt x="64770" y="278130"/>
                    </a:lnTo>
                    <a:lnTo>
                      <a:pt x="57150" y="312420"/>
                    </a:lnTo>
                    <a:lnTo>
                      <a:pt x="53340" y="327660"/>
                    </a:lnTo>
                    <a:lnTo>
                      <a:pt x="45720" y="339090"/>
                    </a:lnTo>
                    <a:lnTo>
                      <a:pt x="22860" y="339090"/>
                    </a:lnTo>
                    <a:lnTo>
                      <a:pt x="11430" y="312420"/>
                    </a:lnTo>
                    <a:lnTo>
                      <a:pt x="7620" y="247650"/>
                    </a:lnTo>
                    <a:lnTo>
                      <a:pt x="0" y="198120"/>
                    </a:lnTo>
                    <a:lnTo>
                      <a:pt x="0" y="148590"/>
                    </a:lnTo>
                    <a:lnTo>
                      <a:pt x="0" y="106680"/>
                    </a:lnTo>
                    <a:lnTo>
                      <a:pt x="7620" y="64770"/>
                    </a:lnTo>
                    <a:lnTo>
                      <a:pt x="1524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5003615C-E4AB-4B1F-90F1-D228633A241A}"/>
                  </a:ext>
                </a:extLst>
              </p:cNvPr>
              <p:cNvSpPr/>
              <p:nvPr/>
            </p:nvSpPr>
            <p:spPr>
              <a:xfrm>
                <a:off x="5463540" y="3798570"/>
                <a:ext cx="121920" cy="331470"/>
              </a:xfrm>
              <a:custGeom>
                <a:avLst/>
                <a:gdLst>
                  <a:gd name="connsiteX0" fmla="*/ 45720 w 121920"/>
                  <a:gd name="connsiteY0" fmla="*/ 0 h 331470"/>
                  <a:gd name="connsiteX1" fmla="*/ 80010 w 121920"/>
                  <a:gd name="connsiteY1" fmla="*/ 0 h 331470"/>
                  <a:gd name="connsiteX2" fmla="*/ 91440 w 121920"/>
                  <a:gd name="connsiteY2" fmla="*/ 30480 h 331470"/>
                  <a:gd name="connsiteX3" fmla="*/ 110490 w 121920"/>
                  <a:gd name="connsiteY3" fmla="*/ 76200 h 331470"/>
                  <a:gd name="connsiteX4" fmla="*/ 118110 w 121920"/>
                  <a:gd name="connsiteY4" fmla="*/ 133350 h 331470"/>
                  <a:gd name="connsiteX5" fmla="*/ 121920 w 121920"/>
                  <a:gd name="connsiteY5" fmla="*/ 179070 h 331470"/>
                  <a:gd name="connsiteX6" fmla="*/ 114300 w 121920"/>
                  <a:gd name="connsiteY6" fmla="*/ 224790 h 331470"/>
                  <a:gd name="connsiteX7" fmla="*/ 102870 w 121920"/>
                  <a:gd name="connsiteY7" fmla="*/ 255270 h 331470"/>
                  <a:gd name="connsiteX8" fmla="*/ 95250 w 121920"/>
                  <a:gd name="connsiteY8" fmla="*/ 289560 h 331470"/>
                  <a:gd name="connsiteX9" fmla="*/ 95250 w 121920"/>
                  <a:gd name="connsiteY9" fmla="*/ 308610 h 331470"/>
                  <a:gd name="connsiteX10" fmla="*/ 91440 w 121920"/>
                  <a:gd name="connsiteY10" fmla="*/ 320040 h 331470"/>
                  <a:gd name="connsiteX11" fmla="*/ 80010 w 121920"/>
                  <a:gd name="connsiteY11" fmla="*/ 331470 h 331470"/>
                  <a:gd name="connsiteX12" fmla="*/ 53340 w 121920"/>
                  <a:gd name="connsiteY12" fmla="*/ 331470 h 331470"/>
                  <a:gd name="connsiteX13" fmla="*/ 41910 w 121920"/>
                  <a:gd name="connsiteY13" fmla="*/ 316230 h 331470"/>
                  <a:gd name="connsiteX14" fmla="*/ 19050 w 121920"/>
                  <a:gd name="connsiteY14" fmla="*/ 278130 h 331470"/>
                  <a:gd name="connsiteX15" fmla="*/ 3810 w 121920"/>
                  <a:gd name="connsiteY15" fmla="*/ 217170 h 331470"/>
                  <a:gd name="connsiteX16" fmla="*/ 0 w 121920"/>
                  <a:gd name="connsiteY16" fmla="*/ 144780 h 331470"/>
                  <a:gd name="connsiteX17" fmla="*/ 7620 w 121920"/>
                  <a:gd name="connsiteY17" fmla="*/ 91440 h 331470"/>
                  <a:gd name="connsiteX18" fmla="*/ 19050 w 121920"/>
                  <a:gd name="connsiteY18" fmla="*/ 57150 h 331470"/>
                  <a:gd name="connsiteX19" fmla="*/ 45720 w 121920"/>
                  <a:gd name="connsiteY19" fmla="*/ 0 h 33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920" h="331470">
                    <a:moveTo>
                      <a:pt x="45720" y="0"/>
                    </a:moveTo>
                    <a:lnTo>
                      <a:pt x="80010" y="0"/>
                    </a:lnTo>
                    <a:lnTo>
                      <a:pt x="91440" y="30480"/>
                    </a:lnTo>
                    <a:lnTo>
                      <a:pt x="110490" y="76200"/>
                    </a:lnTo>
                    <a:lnTo>
                      <a:pt x="118110" y="133350"/>
                    </a:lnTo>
                    <a:lnTo>
                      <a:pt x="121920" y="179070"/>
                    </a:lnTo>
                    <a:lnTo>
                      <a:pt x="114300" y="224790"/>
                    </a:lnTo>
                    <a:lnTo>
                      <a:pt x="102870" y="255270"/>
                    </a:lnTo>
                    <a:lnTo>
                      <a:pt x="95250" y="289560"/>
                    </a:lnTo>
                    <a:lnTo>
                      <a:pt x="95250" y="308610"/>
                    </a:lnTo>
                    <a:lnTo>
                      <a:pt x="91440" y="320040"/>
                    </a:lnTo>
                    <a:lnTo>
                      <a:pt x="80010" y="331470"/>
                    </a:lnTo>
                    <a:lnTo>
                      <a:pt x="53340" y="331470"/>
                    </a:lnTo>
                    <a:lnTo>
                      <a:pt x="41910" y="316230"/>
                    </a:lnTo>
                    <a:lnTo>
                      <a:pt x="19050" y="278130"/>
                    </a:lnTo>
                    <a:lnTo>
                      <a:pt x="3810" y="217170"/>
                    </a:lnTo>
                    <a:lnTo>
                      <a:pt x="0" y="144780"/>
                    </a:lnTo>
                    <a:lnTo>
                      <a:pt x="7620" y="91440"/>
                    </a:lnTo>
                    <a:lnTo>
                      <a:pt x="19050" y="57150"/>
                    </a:lnTo>
                    <a:lnTo>
                      <a:pt x="4572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5DB4846C-088F-45F3-8DB8-2ADCE4EB08C3}"/>
                  </a:ext>
                </a:extLst>
              </p:cNvPr>
              <p:cNvSpPr/>
              <p:nvPr/>
            </p:nvSpPr>
            <p:spPr>
              <a:xfrm>
                <a:off x="5353050" y="3806190"/>
                <a:ext cx="102870" cy="327660"/>
              </a:xfrm>
              <a:custGeom>
                <a:avLst/>
                <a:gdLst>
                  <a:gd name="connsiteX0" fmla="*/ 0 w 102870"/>
                  <a:gd name="connsiteY0" fmla="*/ 0 h 327660"/>
                  <a:gd name="connsiteX1" fmla="*/ 102870 w 102870"/>
                  <a:gd name="connsiteY1" fmla="*/ 0 h 327660"/>
                  <a:gd name="connsiteX2" fmla="*/ 83820 w 102870"/>
                  <a:gd name="connsiteY2" fmla="*/ 45720 h 327660"/>
                  <a:gd name="connsiteX3" fmla="*/ 68580 w 102870"/>
                  <a:gd name="connsiteY3" fmla="*/ 110490 h 327660"/>
                  <a:gd name="connsiteX4" fmla="*/ 64770 w 102870"/>
                  <a:gd name="connsiteY4" fmla="*/ 201930 h 327660"/>
                  <a:gd name="connsiteX5" fmla="*/ 80010 w 102870"/>
                  <a:gd name="connsiteY5" fmla="*/ 278130 h 327660"/>
                  <a:gd name="connsiteX6" fmla="*/ 99060 w 102870"/>
                  <a:gd name="connsiteY6" fmla="*/ 320040 h 327660"/>
                  <a:gd name="connsiteX7" fmla="*/ 99060 w 102870"/>
                  <a:gd name="connsiteY7" fmla="*/ 327660 h 327660"/>
                  <a:gd name="connsiteX8" fmla="*/ 0 w 102870"/>
                  <a:gd name="connsiteY8" fmla="*/ 323850 h 327660"/>
                  <a:gd name="connsiteX9" fmla="*/ 22860 w 102870"/>
                  <a:gd name="connsiteY9" fmla="*/ 293370 h 327660"/>
                  <a:gd name="connsiteX10" fmla="*/ 34290 w 102870"/>
                  <a:gd name="connsiteY10" fmla="*/ 232410 h 327660"/>
                  <a:gd name="connsiteX11" fmla="*/ 41910 w 102870"/>
                  <a:gd name="connsiteY11" fmla="*/ 175260 h 327660"/>
                  <a:gd name="connsiteX12" fmla="*/ 41910 w 102870"/>
                  <a:gd name="connsiteY12" fmla="*/ 106680 h 327660"/>
                  <a:gd name="connsiteX13" fmla="*/ 26670 w 102870"/>
                  <a:gd name="connsiteY13" fmla="*/ 53340 h 327660"/>
                  <a:gd name="connsiteX14" fmla="*/ 0 w 102870"/>
                  <a:gd name="connsiteY14" fmla="*/ 0 h 32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870" h="327660">
                    <a:moveTo>
                      <a:pt x="0" y="0"/>
                    </a:moveTo>
                    <a:lnTo>
                      <a:pt x="102870" y="0"/>
                    </a:lnTo>
                    <a:lnTo>
                      <a:pt x="83820" y="45720"/>
                    </a:lnTo>
                    <a:lnTo>
                      <a:pt x="68580" y="110490"/>
                    </a:lnTo>
                    <a:lnTo>
                      <a:pt x="64770" y="201930"/>
                    </a:lnTo>
                    <a:lnTo>
                      <a:pt x="80010" y="278130"/>
                    </a:lnTo>
                    <a:lnTo>
                      <a:pt x="99060" y="320040"/>
                    </a:lnTo>
                    <a:lnTo>
                      <a:pt x="99060" y="327660"/>
                    </a:lnTo>
                    <a:lnTo>
                      <a:pt x="0" y="323850"/>
                    </a:lnTo>
                    <a:lnTo>
                      <a:pt x="22860" y="293370"/>
                    </a:lnTo>
                    <a:lnTo>
                      <a:pt x="34290" y="232410"/>
                    </a:lnTo>
                    <a:lnTo>
                      <a:pt x="41910" y="175260"/>
                    </a:lnTo>
                    <a:lnTo>
                      <a:pt x="41910" y="106680"/>
                    </a:lnTo>
                    <a:lnTo>
                      <a:pt x="26670" y="5334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36" name="组合 435">
                <a:extLst>
                  <a:ext uri="{FF2B5EF4-FFF2-40B4-BE49-F238E27FC236}">
                    <a16:creationId xmlns:a16="http://schemas.microsoft.com/office/drawing/2014/main" id="{4327D11C-43C3-4201-ABB8-14D2F7202A79}"/>
                  </a:ext>
                </a:extLst>
              </p:cNvPr>
              <p:cNvGrpSpPr/>
              <p:nvPr/>
            </p:nvGrpSpPr>
            <p:grpSpPr>
              <a:xfrm>
                <a:off x="5173446" y="3712635"/>
                <a:ext cx="562554" cy="496674"/>
                <a:chOff x="4962743" y="3706582"/>
                <a:chExt cx="562554" cy="496674"/>
              </a:xfrm>
            </p:grpSpPr>
            <p:sp>
              <p:nvSpPr>
                <p:cNvPr id="437" name="弧形 436">
                  <a:extLst>
                    <a:ext uri="{FF2B5EF4-FFF2-40B4-BE49-F238E27FC236}">
                      <a16:creationId xmlns:a16="http://schemas.microsoft.com/office/drawing/2014/main" id="{4D2E2C1F-D901-4B49-8B5E-0FF2FB1B4051}"/>
                    </a:ext>
                  </a:extLst>
                </p:cNvPr>
                <p:cNvSpPr/>
                <p:nvPr/>
              </p:nvSpPr>
              <p:spPr>
                <a:xfrm>
                  <a:off x="5049558" y="3789357"/>
                  <a:ext cx="129839" cy="339438"/>
                </a:xfrm>
                <a:prstGeom prst="arc">
                  <a:avLst>
                    <a:gd name="adj1" fmla="val 16514088"/>
                    <a:gd name="adj2" fmla="val 521452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8" name="弧形 437">
                  <a:extLst>
                    <a:ext uri="{FF2B5EF4-FFF2-40B4-BE49-F238E27FC236}">
                      <a16:creationId xmlns:a16="http://schemas.microsoft.com/office/drawing/2014/main" id="{1CA3F5DF-EBE6-46A7-9EA6-F475AA8C13C7}"/>
                    </a:ext>
                  </a:extLst>
                </p:cNvPr>
                <p:cNvSpPr/>
                <p:nvPr/>
              </p:nvSpPr>
              <p:spPr>
                <a:xfrm flipH="1">
                  <a:off x="5205608" y="3789357"/>
                  <a:ext cx="129839" cy="339438"/>
                </a:xfrm>
                <a:prstGeom prst="arc">
                  <a:avLst>
                    <a:gd name="adj1" fmla="val 16514088"/>
                    <a:gd name="adj2" fmla="val 5214527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9" name="弧形 438">
                  <a:extLst>
                    <a:ext uri="{FF2B5EF4-FFF2-40B4-BE49-F238E27FC236}">
                      <a16:creationId xmlns:a16="http://schemas.microsoft.com/office/drawing/2014/main" id="{9C64E87F-3D94-49AA-9B88-C39F657AD598}"/>
                    </a:ext>
                  </a:extLst>
                </p:cNvPr>
                <p:cNvSpPr/>
                <p:nvPr/>
              </p:nvSpPr>
              <p:spPr>
                <a:xfrm>
                  <a:off x="5354498" y="3706582"/>
                  <a:ext cx="122680" cy="496674"/>
                </a:xfrm>
                <a:prstGeom prst="arc">
                  <a:avLst>
                    <a:gd name="adj1" fmla="val 17228509"/>
                    <a:gd name="adj2" fmla="val 446217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0" name="弧形 439">
                  <a:extLst>
                    <a:ext uri="{FF2B5EF4-FFF2-40B4-BE49-F238E27FC236}">
                      <a16:creationId xmlns:a16="http://schemas.microsoft.com/office/drawing/2014/main" id="{184A69C0-D335-4442-B7DE-DD4A21090653}"/>
                    </a:ext>
                  </a:extLst>
                </p:cNvPr>
                <p:cNvSpPr/>
                <p:nvPr/>
              </p:nvSpPr>
              <p:spPr>
                <a:xfrm flipH="1">
                  <a:off x="5402617" y="3706582"/>
                  <a:ext cx="122680" cy="496674"/>
                </a:xfrm>
                <a:prstGeom prst="arc">
                  <a:avLst>
                    <a:gd name="adj1" fmla="val 17228509"/>
                    <a:gd name="adj2" fmla="val 446217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1" name="弧形 440">
                  <a:extLst>
                    <a:ext uri="{FF2B5EF4-FFF2-40B4-BE49-F238E27FC236}">
                      <a16:creationId xmlns:a16="http://schemas.microsoft.com/office/drawing/2014/main" id="{D9BA2DBF-1180-49E7-A519-832398A20FAE}"/>
                    </a:ext>
                  </a:extLst>
                </p:cNvPr>
                <p:cNvSpPr/>
                <p:nvPr/>
              </p:nvSpPr>
              <p:spPr>
                <a:xfrm>
                  <a:off x="5180562" y="3755729"/>
                  <a:ext cx="190468" cy="404239"/>
                </a:xfrm>
                <a:prstGeom prst="arc">
                  <a:avLst>
                    <a:gd name="adj1" fmla="val 17316042"/>
                    <a:gd name="adj2" fmla="val 4376246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2" name="弧形 441">
                  <a:extLst>
                    <a:ext uri="{FF2B5EF4-FFF2-40B4-BE49-F238E27FC236}">
                      <a16:creationId xmlns:a16="http://schemas.microsoft.com/office/drawing/2014/main" id="{474ED414-51A2-46F2-8C30-B195C80E7EC9}"/>
                    </a:ext>
                  </a:extLst>
                </p:cNvPr>
                <p:cNvSpPr/>
                <p:nvPr/>
              </p:nvSpPr>
              <p:spPr>
                <a:xfrm flipH="1">
                  <a:off x="5246337" y="3773509"/>
                  <a:ext cx="210800" cy="373393"/>
                </a:xfrm>
                <a:prstGeom prst="arc">
                  <a:avLst>
                    <a:gd name="adj1" fmla="val 17240343"/>
                    <a:gd name="adj2" fmla="val 4364105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43" name="直接连接符 442">
                  <a:extLst>
                    <a:ext uri="{FF2B5EF4-FFF2-40B4-BE49-F238E27FC236}">
                      <a16:creationId xmlns:a16="http://schemas.microsoft.com/office/drawing/2014/main" id="{8EDC7661-F4BD-437C-B759-79D35A513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62743" y="3789351"/>
                  <a:ext cx="519739" cy="0"/>
                </a:xfrm>
                <a:prstGeom prst="line">
                  <a:avLst/>
                </a:prstGeom>
                <a:ln w="25400" cap="rnd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接连接符 443">
                  <a:extLst>
                    <a:ext uri="{FF2B5EF4-FFF2-40B4-BE49-F238E27FC236}">
                      <a16:creationId xmlns:a16="http://schemas.microsoft.com/office/drawing/2014/main" id="{1AA0B2C4-FD56-448D-814A-12C4BEC1D4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62743" y="4128795"/>
                  <a:ext cx="525800" cy="0"/>
                </a:xfrm>
                <a:prstGeom prst="line">
                  <a:avLst/>
                </a:prstGeom>
                <a:ln w="25400" cap="rnd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8" name="组合 497">
              <a:extLst>
                <a:ext uri="{FF2B5EF4-FFF2-40B4-BE49-F238E27FC236}">
                  <a16:creationId xmlns:a16="http://schemas.microsoft.com/office/drawing/2014/main" id="{3FD5A1E0-78F5-4D4D-830B-006F715EB6FD}"/>
                </a:ext>
              </a:extLst>
            </p:cNvPr>
            <p:cNvGrpSpPr/>
            <p:nvPr/>
          </p:nvGrpSpPr>
          <p:grpSpPr>
            <a:xfrm>
              <a:off x="5452121" y="5232211"/>
              <a:ext cx="560937" cy="436980"/>
              <a:chOff x="5198921" y="5123659"/>
              <a:chExt cx="560937" cy="436980"/>
            </a:xfrm>
          </p:grpSpPr>
          <p:cxnSp>
            <p:nvCxnSpPr>
              <p:cNvPr id="445" name="直接连接符 444">
                <a:extLst>
                  <a:ext uri="{FF2B5EF4-FFF2-40B4-BE49-F238E27FC236}">
                    <a16:creationId xmlns:a16="http://schemas.microsoft.com/office/drawing/2014/main" id="{A67341A9-1389-4679-9A4B-DAD88DA843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0492" y="5123659"/>
                <a:ext cx="0" cy="436980"/>
              </a:xfrm>
              <a:prstGeom prst="line">
                <a:avLst/>
              </a:prstGeom>
              <a:ln w="63500" cap="rnd">
                <a:solidFill>
                  <a:srgbClr val="00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接连接符 445">
                <a:extLst>
                  <a:ext uri="{FF2B5EF4-FFF2-40B4-BE49-F238E27FC236}">
                    <a16:creationId xmlns:a16="http://schemas.microsoft.com/office/drawing/2014/main" id="{786C97FF-3B1D-4382-B09A-BAB192F559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98921" y="5123659"/>
                <a:ext cx="560937" cy="0"/>
              </a:xfrm>
              <a:prstGeom prst="line">
                <a:avLst/>
              </a:prstGeom>
              <a:ln w="2540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>
                <a:extLst>
                  <a:ext uri="{FF2B5EF4-FFF2-40B4-BE49-F238E27FC236}">
                    <a16:creationId xmlns:a16="http://schemas.microsoft.com/office/drawing/2014/main" id="{D85E35CD-96BE-47A1-A59F-8AF945F391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4982" y="5560639"/>
                <a:ext cx="554876" cy="0"/>
              </a:xfrm>
              <a:prstGeom prst="line">
                <a:avLst/>
              </a:prstGeom>
              <a:ln w="2540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>
                <a:extLst>
                  <a:ext uri="{FF2B5EF4-FFF2-40B4-BE49-F238E27FC236}">
                    <a16:creationId xmlns:a16="http://schemas.microsoft.com/office/drawing/2014/main" id="{69C99D1E-16F5-480B-A578-E4F123A980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9858" y="5123659"/>
                <a:ext cx="0" cy="436980"/>
              </a:xfrm>
              <a:prstGeom prst="line">
                <a:avLst/>
              </a:prstGeom>
              <a:ln w="2540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直接连接符 470">
                <a:extLst>
                  <a:ext uri="{FF2B5EF4-FFF2-40B4-BE49-F238E27FC236}">
                    <a16:creationId xmlns:a16="http://schemas.microsoft.com/office/drawing/2014/main" id="{7430ADCF-DBC7-4D4A-A4E7-7452745AC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3577" y="5426055"/>
                <a:ext cx="134827" cy="134583"/>
              </a:xfrm>
              <a:prstGeom prst="line">
                <a:avLst/>
              </a:prstGeom>
              <a:ln w="2540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B3F59C1A-8678-4B24-8097-EE6D39E01397}"/>
                </a:ext>
              </a:extLst>
            </p:cNvPr>
            <p:cNvCxnSpPr>
              <a:cxnSpLocks/>
              <a:stCxn id="456" idx="1"/>
            </p:cNvCxnSpPr>
            <p:nvPr/>
          </p:nvCxnSpPr>
          <p:spPr>
            <a:xfrm flipH="1" flipV="1">
              <a:off x="3289452" y="5165219"/>
              <a:ext cx="895356" cy="56410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2B55625A-5DDD-48A2-8B1B-D53C1425E6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89448" y="5305065"/>
              <a:ext cx="933807" cy="40332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0E0CD47E-C890-4A6F-9157-719397C21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9447" y="5457427"/>
              <a:ext cx="924023" cy="0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0176310D-87E6-4EE8-96E9-7A3D9487B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9448" y="5568747"/>
              <a:ext cx="933807" cy="30253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FCAF0805-A81C-487B-BC40-298415361CB6}"/>
                </a:ext>
              </a:extLst>
            </p:cNvPr>
            <p:cNvCxnSpPr>
              <a:cxnSpLocks/>
              <a:stCxn id="456" idx="3"/>
            </p:cNvCxnSpPr>
            <p:nvPr/>
          </p:nvCxnSpPr>
          <p:spPr>
            <a:xfrm flipH="1">
              <a:off x="3281940" y="5683438"/>
              <a:ext cx="902868" cy="54490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CBAFCFD5-A9D4-459C-9EAB-67E670975D90}"/>
                </a:ext>
              </a:extLst>
            </p:cNvPr>
            <p:cNvCxnSpPr>
              <a:cxnSpLocks/>
              <a:stCxn id="464" idx="0"/>
            </p:cNvCxnSpPr>
            <p:nvPr/>
          </p:nvCxnSpPr>
          <p:spPr>
            <a:xfrm>
              <a:off x="2540871" y="5106937"/>
              <a:ext cx="754862" cy="0"/>
            </a:xfrm>
            <a:prstGeom prst="line">
              <a:avLst/>
            </a:prstGeom>
            <a:ln w="476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231FE40E-76ED-4A29-8CA4-CBFCF5DAD841}"/>
                </a:ext>
              </a:extLst>
            </p:cNvPr>
            <p:cNvCxnSpPr>
              <a:cxnSpLocks/>
              <a:stCxn id="464" idx="2"/>
            </p:cNvCxnSpPr>
            <p:nvPr/>
          </p:nvCxnSpPr>
          <p:spPr>
            <a:xfrm flipV="1">
              <a:off x="2540871" y="5798125"/>
              <a:ext cx="754862" cy="6"/>
            </a:xfrm>
            <a:prstGeom prst="line">
              <a:avLst/>
            </a:prstGeom>
            <a:ln w="476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矩形 448">
              <a:extLst>
                <a:ext uri="{FF2B5EF4-FFF2-40B4-BE49-F238E27FC236}">
                  <a16:creationId xmlns:a16="http://schemas.microsoft.com/office/drawing/2014/main" id="{3C219F6A-3C41-44A7-A69A-B2B4CD927ED6}"/>
                </a:ext>
              </a:extLst>
            </p:cNvPr>
            <p:cNvSpPr/>
            <p:nvPr/>
          </p:nvSpPr>
          <p:spPr>
            <a:xfrm>
              <a:off x="1248172" y="5155086"/>
              <a:ext cx="162478" cy="594893"/>
            </a:xfrm>
            <a:prstGeom prst="rect">
              <a:avLst/>
            </a:prstGeom>
            <a:solidFill>
              <a:schemeClr val="bg1">
                <a:lumMod val="95000"/>
                <a:alpha val="2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1B434A74-2F63-4F96-8FB9-282B247AC61B}"/>
                </a:ext>
              </a:extLst>
            </p:cNvPr>
            <p:cNvSpPr/>
            <p:nvPr/>
          </p:nvSpPr>
          <p:spPr>
            <a:xfrm>
              <a:off x="1412466" y="5329731"/>
              <a:ext cx="380390" cy="245600"/>
            </a:xfrm>
            <a:prstGeom prst="rect">
              <a:avLst/>
            </a:prstGeom>
            <a:solidFill>
              <a:schemeClr val="bg1">
                <a:lumMod val="95000"/>
                <a:alpha val="2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Line 123">
              <a:extLst>
                <a:ext uri="{FF2B5EF4-FFF2-40B4-BE49-F238E27FC236}">
                  <a16:creationId xmlns:a16="http://schemas.microsoft.com/office/drawing/2014/main" id="{EE903C88-ABF3-4194-9CEF-803C4A49E823}"/>
                </a:ext>
              </a:extLst>
            </p:cNvPr>
            <p:cNvSpPr/>
            <p:nvPr/>
          </p:nvSpPr>
          <p:spPr>
            <a:xfrm flipH="1">
              <a:off x="1409901" y="5390889"/>
              <a:ext cx="0" cy="133077"/>
            </a:xfrm>
            <a:prstGeom prst="line">
              <a:avLst/>
            </a:prstGeom>
            <a:ln w="762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52" name="矩形: 圆角 451">
              <a:extLst>
                <a:ext uri="{FF2B5EF4-FFF2-40B4-BE49-F238E27FC236}">
                  <a16:creationId xmlns:a16="http://schemas.microsoft.com/office/drawing/2014/main" id="{5A95E1DA-F039-4BC9-8E36-A7FD84463877}"/>
                </a:ext>
              </a:extLst>
            </p:cNvPr>
            <p:cNvSpPr/>
            <p:nvPr/>
          </p:nvSpPr>
          <p:spPr>
            <a:xfrm flipH="1">
              <a:off x="4198845" y="5108311"/>
              <a:ext cx="1488330" cy="691194"/>
            </a:xfrm>
            <a:prstGeom prst="roundRect">
              <a:avLst/>
            </a:prstGeom>
            <a:solidFill>
              <a:schemeClr val="bg1">
                <a:lumMod val="95000"/>
                <a:alpha val="20000"/>
              </a:schemeClr>
            </a:solidFill>
            <a:ln w="476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65C16103-39AA-4672-A762-E585202160B1}"/>
                </a:ext>
              </a:extLst>
            </p:cNvPr>
            <p:cNvCxnSpPr>
              <a:cxnSpLocks/>
              <a:stCxn id="452" idx="0"/>
            </p:cNvCxnSpPr>
            <p:nvPr/>
          </p:nvCxnSpPr>
          <p:spPr>
            <a:xfrm flipH="1">
              <a:off x="4188150" y="5108311"/>
              <a:ext cx="754860" cy="0"/>
            </a:xfrm>
            <a:prstGeom prst="line">
              <a:avLst/>
            </a:prstGeom>
            <a:ln w="47625" cap="rnd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58AEAFEC-C14E-4DB2-9B99-6776D7F2A5D3}"/>
                </a:ext>
              </a:extLst>
            </p:cNvPr>
            <p:cNvCxnSpPr>
              <a:cxnSpLocks/>
              <a:stCxn id="452" idx="2"/>
            </p:cNvCxnSpPr>
            <p:nvPr/>
          </p:nvCxnSpPr>
          <p:spPr>
            <a:xfrm flipH="1" flipV="1">
              <a:off x="4188150" y="5799501"/>
              <a:ext cx="754860" cy="4"/>
            </a:xfrm>
            <a:prstGeom prst="line">
              <a:avLst/>
            </a:prstGeom>
            <a:ln w="47625" cap="rnd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8267CDD-7FD2-46FA-87A6-37AE239127B3}"/>
                </a:ext>
              </a:extLst>
            </p:cNvPr>
            <p:cNvCxnSpPr>
              <a:cxnSpLocks/>
              <a:stCxn id="450" idx="1"/>
            </p:cNvCxnSpPr>
            <p:nvPr/>
          </p:nvCxnSpPr>
          <p:spPr>
            <a:xfrm flipV="1">
              <a:off x="1412466" y="5165219"/>
              <a:ext cx="1800377" cy="287312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4473C123-3328-4F45-B9B6-303F813F8D1F}"/>
                </a:ext>
              </a:extLst>
            </p:cNvPr>
            <p:cNvCxnSpPr>
              <a:cxnSpLocks/>
              <a:stCxn id="450" idx="1"/>
            </p:cNvCxnSpPr>
            <p:nvPr/>
          </p:nvCxnSpPr>
          <p:spPr>
            <a:xfrm flipV="1">
              <a:off x="1412466" y="5308875"/>
              <a:ext cx="1769571" cy="143656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2D6BBCA5-554E-45F4-BDA9-97735A1B050F}"/>
                </a:ext>
              </a:extLst>
            </p:cNvPr>
            <p:cNvCxnSpPr>
              <a:cxnSpLocks/>
              <a:stCxn id="450" idx="1"/>
              <a:endCxn id="465" idx="2"/>
            </p:cNvCxnSpPr>
            <p:nvPr/>
          </p:nvCxnSpPr>
          <p:spPr>
            <a:xfrm>
              <a:off x="1412466" y="5452531"/>
              <a:ext cx="1761117" cy="3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BC824CC7-1554-435F-9933-11B22FCECC8E}"/>
                </a:ext>
              </a:extLst>
            </p:cNvPr>
            <p:cNvCxnSpPr>
              <a:cxnSpLocks/>
              <a:endCxn id="450" idx="1"/>
            </p:cNvCxnSpPr>
            <p:nvPr/>
          </p:nvCxnSpPr>
          <p:spPr>
            <a:xfrm flipH="1" flipV="1">
              <a:off x="1412466" y="5452531"/>
              <a:ext cx="1796154" cy="286316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CBBAE0C9-522B-410E-A1EA-C695816A5C51}"/>
                </a:ext>
              </a:extLst>
            </p:cNvPr>
            <p:cNvCxnSpPr>
              <a:cxnSpLocks/>
              <a:endCxn id="450" idx="1"/>
            </p:cNvCxnSpPr>
            <p:nvPr/>
          </p:nvCxnSpPr>
          <p:spPr>
            <a:xfrm flipH="1" flipV="1">
              <a:off x="1412466" y="5452531"/>
              <a:ext cx="1760536" cy="143264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D400F4C7-7C9C-4A1E-AD51-76D800D5AB0A}"/>
                </a:ext>
              </a:extLst>
            </p:cNvPr>
            <p:cNvCxnSpPr>
              <a:cxnSpLocks/>
              <a:stCxn id="452" idx="1"/>
              <a:endCxn id="456" idx="7"/>
            </p:cNvCxnSpPr>
            <p:nvPr/>
          </p:nvCxnSpPr>
          <p:spPr>
            <a:xfrm flipH="1" flipV="1">
              <a:off x="4291365" y="5221629"/>
              <a:ext cx="1395810" cy="232279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A3268F07-7E9C-409A-9D29-17734A46E129}"/>
                </a:ext>
              </a:extLst>
            </p:cNvPr>
            <p:cNvCxnSpPr>
              <a:cxnSpLocks/>
              <a:stCxn id="452" idx="1"/>
            </p:cNvCxnSpPr>
            <p:nvPr/>
          </p:nvCxnSpPr>
          <p:spPr>
            <a:xfrm flipH="1" flipV="1">
              <a:off x="4321633" y="5345398"/>
              <a:ext cx="1365542" cy="108510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8A5D17F1-66B6-4A49-AAC9-FF58600E9CC4}"/>
                </a:ext>
              </a:extLst>
            </p:cNvPr>
            <p:cNvCxnSpPr>
              <a:cxnSpLocks/>
              <a:stCxn id="452" idx="1"/>
              <a:endCxn id="456" idx="6"/>
            </p:cNvCxnSpPr>
            <p:nvPr/>
          </p:nvCxnSpPr>
          <p:spPr>
            <a:xfrm flipH="1" flipV="1">
              <a:off x="4313434" y="5452534"/>
              <a:ext cx="1373741" cy="1374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A991072D-1F10-4C17-9BCD-BC482BB96AAF}"/>
                </a:ext>
              </a:extLst>
            </p:cNvPr>
            <p:cNvCxnSpPr>
              <a:cxnSpLocks/>
              <a:stCxn id="452" idx="1"/>
            </p:cNvCxnSpPr>
            <p:nvPr/>
          </p:nvCxnSpPr>
          <p:spPr>
            <a:xfrm flipH="1">
              <a:off x="4321631" y="5453908"/>
              <a:ext cx="1365544" cy="107137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8B384B9A-B584-4D04-B9DC-3667189298EC}"/>
                </a:ext>
              </a:extLst>
            </p:cNvPr>
            <p:cNvCxnSpPr>
              <a:cxnSpLocks/>
              <a:stCxn id="452" idx="1"/>
              <a:endCxn id="456" idx="5"/>
            </p:cNvCxnSpPr>
            <p:nvPr/>
          </p:nvCxnSpPr>
          <p:spPr>
            <a:xfrm flipH="1">
              <a:off x="4291365" y="5453908"/>
              <a:ext cx="1395810" cy="229530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4" name="矩形: 圆角 463">
              <a:extLst>
                <a:ext uri="{FF2B5EF4-FFF2-40B4-BE49-F238E27FC236}">
                  <a16:creationId xmlns:a16="http://schemas.microsoft.com/office/drawing/2014/main" id="{901B6611-D888-4380-A20F-6E96CED936C4}"/>
                </a:ext>
              </a:extLst>
            </p:cNvPr>
            <p:cNvSpPr/>
            <p:nvPr/>
          </p:nvSpPr>
          <p:spPr>
            <a:xfrm>
              <a:off x="1796706" y="5106937"/>
              <a:ext cx="1488330" cy="691194"/>
            </a:xfrm>
            <a:prstGeom prst="roundRect">
              <a:avLst/>
            </a:prstGeom>
            <a:solidFill>
              <a:schemeClr val="bg1">
                <a:lumMod val="95000"/>
                <a:alpha val="20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Oval 112">
              <a:extLst>
                <a:ext uri="{FF2B5EF4-FFF2-40B4-BE49-F238E27FC236}">
                  <a16:creationId xmlns:a16="http://schemas.microsoft.com/office/drawing/2014/main" id="{C03DBE16-1738-461C-BD92-2C6B62AA08F3}"/>
                </a:ext>
              </a:extLst>
            </p:cNvPr>
            <p:cNvSpPr/>
            <p:nvPr/>
          </p:nvSpPr>
          <p:spPr>
            <a:xfrm>
              <a:off x="3173583" y="5125985"/>
              <a:ext cx="150695" cy="65309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482" name="Text Box 64">
              <a:extLst>
                <a:ext uri="{FF2B5EF4-FFF2-40B4-BE49-F238E27FC236}">
                  <a16:creationId xmlns:a16="http://schemas.microsoft.com/office/drawing/2014/main" id="{03D4D1EF-9D6B-41B8-B8F0-EF5806C830A9}"/>
                </a:ext>
              </a:extLst>
            </p:cNvPr>
            <p:cNvSpPr txBox="1"/>
            <p:nvPr/>
          </p:nvSpPr>
          <p:spPr>
            <a:xfrm>
              <a:off x="2152187" y="4419267"/>
              <a:ext cx="722368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342900" indent="-342900" algn="l">
                <a:spcBef>
                  <a:spcPct val="20000"/>
                </a:spcBef>
                <a:buClr>
                  <a:schemeClr val="bg1"/>
                </a:buClr>
                <a:buSzPct val="80000"/>
                <a:buFont typeface="Wingdings" panose="05000000000000000000" pitchFamily="2" charset="2"/>
              </a:pPr>
              <a:r>
                <a:rPr lang="en-US" altLang="zh-CN" sz="2400" i="1" dirty="0">
                  <a:latin typeface="Times New Roman" panose="02020603050405020304" pitchFamily="18" charset="0"/>
                  <a:ea typeface="仿宋_GB2312" pitchFamily="49" charset="-122"/>
                </a:rPr>
                <a:t>&gt;f</a:t>
              </a:r>
            </a:p>
          </p:txBody>
        </p:sp>
        <p:sp>
          <p:nvSpPr>
            <p:cNvPr id="483" name="Line 66">
              <a:extLst>
                <a:ext uri="{FF2B5EF4-FFF2-40B4-BE49-F238E27FC236}">
                  <a16:creationId xmlns:a16="http://schemas.microsoft.com/office/drawing/2014/main" id="{F2BA88C6-689F-47DB-8EC5-3849A31F32E1}"/>
                </a:ext>
              </a:extLst>
            </p:cNvPr>
            <p:cNvSpPr/>
            <p:nvPr/>
          </p:nvSpPr>
          <p:spPr>
            <a:xfrm>
              <a:off x="3243209" y="4758433"/>
              <a:ext cx="0" cy="2449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4" name="Line 67">
              <a:extLst>
                <a:ext uri="{FF2B5EF4-FFF2-40B4-BE49-F238E27FC236}">
                  <a16:creationId xmlns:a16="http://schemas.microsoft.com/office/drawing/2014/main" id="{A501CBDF-45BA-4B3C-BEF1-900EBD650736}"/>
                </a:ext>
              </a:extLst>
            </p:cNvPr>
            <p:cNvSpPr/>
            <p:nvPr/>
          </p:nvSpPr>
          <p:spPr>
            <a:xfrm flipV="1">
              <a:off x="1403975" y="4856648"/>
              <a:ext cx="1839234" cy="1220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85" name="Line 68">
              <a:extLst>
                <a:ext uri="{FF2B5EF4-FFF2-40B4-BE49-F238E27FC236}">
                  <a16:creationId xmlns:a16="http://schemas.microsoft.com/office/drawing/2014/main" id="{ECEA2AF2-5966-4918-9A07-E23C054CC8F5}"/>
                </a:ext>
              </a:extLst>
            </p:cNvPr>
            <p:cNvSpPr/>
            <p:nvPr/>
          </p:nvSpPr>
          <p:spPr>
            <a:xfrm>
              <a:off x="1403975" y="4771385"/>
              <a:ext cx="0" cy="2449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56" name="Oval 112">
              <a:extLst>
                <a:ext uri="{FF2B5EF4-FFF2-40B4-BE49-F238E27FC236}">
                  <a16:creationId xmlns:a16="http://schemas.microsoft.com/office/drawing/2014/main" id="{47513AA9-EA67-4B0D-81C5-F6013F9E49DF}"/>
                </a:ext>
              </a:extLst>
            </p:cNvPr>
            <p:cNvSpPr/>
            <p:nvPr/>
          </p:nvSpPr>
          <p:spPr>
            <a:xfrm>
              <a:off x="4162739" y="5125985"/>
              <a:ext cx="150695" cy="65309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455" name="Line 123">
              <a:extLst>
                <a:ext uri="{FF2B5EF4-FFF2-40B4-BE49-F238E27FC236}">
                  <a16:creationId xmlns:a16="http://schemas.microsoft.com/office/drawing/2014/main" id="{B7346022-CB22-4C8C-8FF0-ECDCF3AAD8EB}"/>
                </a:ext>
              </a:extLst>
            </p:cNvPr>
            <p:cNvSpPr/>
            <p:nvPr/>
          </p:nvSpPr>
          <p:spPr>
            <a:xfrm>
              <a:off x="5686107" y="5388984"/>
              <a:ext cx="0" cy="133077"/>
            </a:xfrm>
            <a:prstGeom prst="line">
              <a:avLst/>
            </a:prstGeom>
            <a:ln w="762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" name="Text Box 64">
              <a:extLst>
                <a:ext uri="{FF2B5EF4-FFF2-40B4-BE49-F238E27FC236}">
                  <a16:creationId xmlns:a16="http://schemas.microsoft.com/office/drawing/2014/main" id="{B8A433AB-F171-4259-935C-676D89584C27}"/>
                </a:ext>
              </a:extLst>
            </p:cNvPr>
            <p:cNvSpPr txBox="1"/>
            <p:nvPr/>
          </p:nvSpPr>
          <p:spPr>
            <a:xfrm>
              <a:off x="4731043" y="4392543"/>
              <a:ext cx="49522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342900" indent="-342900" algn="l">
                <a:spcBef>
                  <a:spcPct val="20000"/>
                </a:spcBef>
                <a:buClr>
                  <a:schemeClr val="bg1"/>
                </a:buClr>
                <a:buSzPct val="80000"/>
                <a:buFont typeface="Wingdings" panose="05000000000000000000" pitchFamily="2" charset="2"/>
              </a:pPr>
              <a:r>
                <a:rPr lang="en-US" altLang="zh-CN" sz="2400" i="1" dirty="0">
                  <a:latin typeface="Times New Roman" panose="02020603050405020304" pitchFamily="18" charset="0"/>
                  <a:ea typeface="仿宋_GB2312" pitchFamily="49" charset="-122"/>
                </a:rPr>
                <a:t>&lt;f</a:t>
              </a:r>
            </a:p>
          </p:txBody>
        </p:sp>
        <p:sp>
          <p:nvSpPr>
            <p:cNvPr id="523" name="Line 66">
              <a:extLst>
                <a:ext uri="{FF2B5EF4-FFF2-40B4-BE49-F238E27FC236}">
                  <a16:creationId xmlns:a16="http://schemas.microsoft.com/office/drawing/2014/main" id="{407F9E8B-A351-4F17-89EF-77955A9A47B4}"/>
                </a:ext>
              </a:extLst>
            </p:cNvPr>
            <p:cNvSpPr/>
            <p:nvPr/>
          </p:nvSpPr>
          <p:spPr>
            <a:xfrm>
              <a:off x="5685706" y="4731441"/>
              <a:ext cx="0" cy="2449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4" name="Line 67">
              <a:extLst>
                <a:ext uri="{FF2B5EF4-FFF2-40B4-BE49-F238E27FC236}">
                  <a16:creationId xmlns:a16="http://schemas.microsoft.com/office/drawing/2014/main" id="{E8E797A8-39E3-47C9-AD74-53EA3E46C8F4}"/>
                </a:ext>
              </a:extLst>
            </p:cNvPr>
            <p:cNvSpPr/>
            <p:nvPr/>
          </p:nvSpPr>
          <p:spPr>
            <a:xfrm flipV="1">
              <a:off x="4227048" y="4830704"/>
              <a:ext cx="1456769" cy="966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525" name="Line 68">
              <a:extLst>
                <a:ext uri="{FF2B5EF4-FFF2-40B4-BE49-F238E27FC236}">
                  <a16:creationId xmlns:a16="http://schemas.microsoft.com/office/drawing/2014/main" id="{1F17A427-3D65-4247-8169-E19383B5943C}"/>
                </a:ext>
              </a:extLst>
            </p:cNvPr>
            <p:cNvSpPr/>
            <p:nvPr/>
          </p:nvSpPr>
          <p:spPr>
            <a:xfrm>
              <a:off x="4228234" y="4744393"/>
              <a:ext cx="0" cy="2449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F700228C-09BD-4DA4-A949-FF2B53ECBE14}"/>
              </a:ext>
            </a:extLst>
          </p:cNvPr>
          <p:cNvGrpSpPr/>
          <p:nvPr/>
        </p:nvGrpSpPr>
        <p:grpSpPr>
          <a:xfrm>
            <a:off x="2430031" y="4143471"/>
            <a:ext cx="1438984" cy="1249285"/>
            <a:chOff x="5732530" y="4221768"/>
            <a:chExt cx="1438984" cy="1249285"/>
          </a:xfrm>
        </p:grpSpPr>
        <p:sp>
          <p:nvSpPr>
            <p:cNvPr id="426" name="文本框 425">
              <a:extLst>
                <a:ext uri="{FF2B5EF4-FFF2-40B4-BE49-F238E27FC236}">
                  <a16:creationId xmlns:a16="http://schemas.microsoft.com/office/drawing/2014/main" id="{185D8C15-471B-465D-BFD5-4B55A829F340}"/>
                </a:ext>
              </a:extLst>
            </p:cNvPr>
            <p:cNvSpPr txBox="1"/>
            <p:nvPr/>
          </p:nvSpPr>
          <p:spPr>
            <a:xfrm>
              <a:off x="5732530" y="4221768"/>
              <a:ext cx="103265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b="1" dirty="0">
                  <a:solidFill>
                    <a:srgbClr val="FF00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Times New Roman" panose="02020603050405020304" pitchFamily="18" charset="0"/>
                </a:rPr>
                <a:t>×</a:t>
              </a:r>
              <a:endParaRPr lang="zh-CN" altLang="en-US" sz="36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8238AE62-8DED-451B-BD8D-ADF728D8B92B}"/>
                </a:ext>
              </a:extLst>
            </p:cNvPr>
            <p:cNvSpPr/>
            <p:nvPr/>
          </p:nvSpPr>
          <p:spPr>
            <a:xfrm>
              <a:off x="6289541" y="5101721"/>
              <a:ext cx="881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不平行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2" name="组合 531">
            <a:extLst>
              <a:ext uri="{FF2B5EF4-FFF2-40B4-BE49-F238E27FC236}">
                <a16:creationId xmlns:a16="http://schemas.microsoft.com/office/drawing/2014/main" id="{A8D5281F-45D6-4270-AE1B-6D5A2DED062D}"/>
              </a:ext>
            </a:extLst>
          </p:cNvPr>
          <p:cNvGrpSpPr/>
          <p:nvPr/>
        </p:nvGrpSpPr>
        <p:grpSpPr>
          <a:xfrm>
            <a:off x="892684" y="2385825"/>
            <a:ext cx="1857666" cy="1384986"/>
            <a:chOff x="1209929" y="2314705"/>
            <a:chExt cx="1857666" cy="1384986"/>
          </a:xfrm>
        </p:grpSpPr>
        <p:sp>
          <p:nvSpPr>
            <p:cNvPr id="198" name="矩形: 圆角 197">
              <a:extLst>
                <a:ext uri="{FF2B5EF4-FFF2-40B4-BE49-F238E27FC236}">
                  <a16:creationId xmlns:a16="http://schemas.microsoft.com/office/drawing/2014/main" id="{22E91094-DC2F-41EF-9B8B-38202A0A5499}"/>
                </a:ext>
              </a:extLst>
            </p:cNvPr>
            <p:cNvSpPr/>
            <p:nvPr/>
          </p:nvSpPr>
          <p:spPr>
            <a:xfrm>
              <a:off x="1540023" y="3008497"/>
              <a:ext cx="1488330" cy="691194"/>
            </a:xfrm>
            <a:prstGeom prst="roundRect">
              <a:avLst/>
            </a:prstGeom>
            <a:solidFill>
              <a:schemeClr val="bg1">
                <a:lumMod val="95000"/>
                <a:alpha val="20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21DE649F-CC77-4DD4-B68D-0405342F86E9}"/>
                </a:ext>
              </a:extLst>
            </p:cNvPr>
            <p:cNvCxnSpPr>
              <a:cxnSpLocks/>
              <a:stCxn id="198" idx="0"/>
            </p:cNvCxnSpPr>
            <p:nvPr/>
          </p:nvCxnSpPr>
          <p:spPr>
            <a:xfrm>
              <a:off x="2284188" y="3008497"/>
              <a:ext cx="754862" cy="0"/>
            </a:xfrm>
            <a:prstGeom prst="line">
              <a:avLst/>
            </a:prstGeom>
            <a:ln w="476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17ADF134-2515-4212-9261-2CD52A5B2D6B}"/>
                </a:ext>
              </a:extLst>
            </p:cNvPr>
            <p:cNvCxnSpPr>
              <a:cxnSpLocks/>
              <a:stCxn id="198" idx="2"/>
            </p:cNvCxnSpPr>
            <p:nvPr/>
          </p:nvCxnSpPr>
          <p:spPr>
            <a:xfrm flipV="1">
              <a:off x="2284188" y="3699685"/>
              <a:ext cx="754862" cy="6"/>
            </a:xfrm>
            <a:prstGeom prst="line">
              <a:avLst/>
            </a:prstGeom>
            <a:ln w="476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F3368E06-EF75-4064-AD0A-E7419DC1F196}"/>
                </a:ext>
              </a:extLst>
            </p:cNvPr>
            <p:cNvSpPr/>
            <p:nvPr/>
          </p:nvSpPr>
          <p:spPr>
            <a:xfrm>
              <a:off x="1209929" y="3056646"/>
              <a:ext cx="162478" cy="594893"/>
            </a:xfrm>
            <a:prstGeom prst="rect">
              <a:avLst/>
            </a:prstGeom>
            <a:solidFill>
              <a:schemeClr val="bg1">
                <a:lumMod val="95000"/>
                <a:alpha val="2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216B3825-999C-48E3-8297-E519C1AA6671}"/>
                </a:ext>
              </a:extLst>
            </p:cNvPr>
            <p:cNvSpPr/>
            <p:nvPr/>
          </p:nvSpPr>
          <p:spPr>
            <a:xfrm>
              <a:off x="1372407" y="3231291"/>
              <a:ext cx="163765" cy="245600"/>
            </a:xfrm>
            <a:prstGeom prst="rect">
              <a:avLst/>
            </a:prstGeom>
            <a:solidFill>
              <a:schemeClr val="bg1">
                <a:lumMod val="95000"/>
                <a:alpha val="20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Line 123">
              <a:extLst>
                <a:ext uri="{FF2B5EF4-FFF2-40B4-BE49-F238E27FC236}">
                  <a16:creationId xmlns:a16="http://schemas.microsoft.com/office/drawing/2014/main" id="{31A1BBD8-7A7D-482F-A888-7FB1EC9F90F3}"/>
                </a:ext>
              </a:extLst>
            </p:cNvPr>
            <p:cNvSpPr/>
            <p:nvPr/>
          </p:nvSpPr>
          <p:spPr>
            <a:xfrm flipH="1">
              <a:off x="1371658" y="3292449"/>
              <a:ext cx="0" cy="133077"/>
            </a:xfrm>
            <a:prstGeom prst="line">
              <a:avLst/>
            </a:prstGeom>
            <a:ln w="762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0AFBDF96-EB8D-44FA-BF13-8B5AC86BFD96}"/>
                </a:ext>
              </a:extLst>
            </p:cNvPr>
            <p:cNvCxnSpPr>
              <a:cxnSpLocks/>
              <a:stCxn id="326" idx="1"/>
            </p:cNvCxnSpPr>
            <p:nvPr/>
          </p:nvCxnSpPr>
          <p:spPr>
            <a:xfrm flipV="1">
              <a:off x="1372407" y="3066779"/>
              <a:ext cx="1583753" cy="287312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7BF688A2-DCDF-441E-BAD2-65FFEF85234B}"/>
                </a:ext>
              </a:extLst>
            </p:cNvPr>
            <p:cNvCxnSpPr>
              <a:cxnSpLocks/>
              <a:stCxn id="326" idx="1"/>
            </p:cNvCxnSpPr>
            <p:nvPr/>
          </p:nvCxnSpPr>
          <p:spPr>
            <a:xfrm flipV="1">
              <a:off x="1372407" y="3210435"/>
              <a:ext cx="1552947" cy="143656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B2D8B935-3228-47A6-A709-C577057965AD}"/>
                </a:ext>
              </a:extLst>
            </p:cNvPr>
            <p:cNvCxnSpPr>
              <a:cxnSpLocks/>
              <a:stCxn id="326" idx="1"/>
              <a:endCxn id="320" idx="2"/>
            </p:cNvCxnSpPr>
            <p:nvPr/>
          </p:nvCxnSpPr>
          <p:spPr>
            <a:xfrm>
              <a:off x="1372407" y="3354091"/>
              <a:ext cx="1544493" cy="3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C4DF6EAC-0717-4CA5-AD78-27FE996E68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8183" y="3353094"/>
              <a:ext cx="1583753" cy="287312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3FE5C6B0-4192-4430-881C-47262E2BA7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3370" y="3353698"/>
              <a:ext cx="1552947" cy="143656"/>
            </a:xfrm>
            <a:prstGeom prst="line">
              <a:avLst/>
            </a:prstGeom>
            <a:ln w="158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Oval 112">
              <a:extLst>
                <a:ext uri="{FF2B5EF4-FFF2-40B4-BE49-F238E27FC236}">
                  <a16:creationId xmlns:a16="http://schemas.microsoft.com/office/drawing/2014/main" id="{899EC132-0F53-4CEB-9C1E-84B365663766}"/>
                </a:ext>
              </a:extLst>
            </p:cNvPr>
            <p:cNvSpPr/>
            <p:nvPr/>
          </p:nvSpPr>
          <p:spPr>
            <a:xfrm>
              <a:off x="2916900" y="3027545"/>
              <a:ext cx="150695" cy="65309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421" name="Text Box 64">
              <a:extLst>
                <a:ext uri="{FF2B5EF4-FFF2-40B4-BE49-F238E27FC236}">
                  <a16:creationId xmlns:a16="http://schemas.microsoft.com/office/drawing/2014/main" id="{13670BBB-C6E8-4993-8266-C44694AD913F}"/>
                </a:ext>
              </a:extLst>
            </p:cNvPr>
            <p:cNvSpPr txBox="1"/>
            <p:nvPr/>
          </p:nvSpPr>
          <p:spPr>
            <a:xfrm>
              <a:off x="2118784" y="2314705"/>
              <a:ext cx="323212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342900" indent="-342900" algn="l">
                <a:spcBef>
                  <a:spcPct val="20000"/>
                </a:spcBef>
                <a:buClr>
                  <a:schemeClr val="bg1"/>
                </a:buClr>
                <a:buSzPct val="80000"/>
                <a:buFont typeface="Wingdings" panose="05000000000000000000" pitchFamily="2" charset="2"/>
              </a:pPr>
              <a:r>
                <a:rPr lang="en-US" altLang="zh-CN" sz="2400" i="1" dirty="0">
                  <a:latin typeface="Times New Roman" panose="02020603050405020304" pitchFamily="18" charset="0"/>
                  <a:ea typeface="仿宋_GB2312" pitchFamily="49" charset="-122"/>
                </a:rPr>
                <a:t>f</a:t>
              </a:r>
            </a:p>
          </p:txBody>
        </p:sp>
        <p:sp>
          <p:nvSpPr>
            <p:cNvPr id="422" name="Line 66">
              <a:extLst>
                <a:ext uri="{FF2B5EF4-FFF2-40B4-BE49-F238E27FC236}">
                  <a16:creationId xmlns:a16="http://schemas.microsoft.com/office/drawing/2014/main" id="{85E4C95E-23ED-498B-B9F1-4E1C3CF9D7C9}"/>
                </a:ext>
              </a:extLst>
            </p:cNvPr>
            <p:cNvSpPr/>
            <p:nvPr/>
          </p:nvSpPr>
          <p:spPr>
            <a:xfrm>
              <a:off x="2986526" y="2653603"/>
              <a:ext cx="0" cy="2449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23" name="Line 67">
              <a:extLst>
                <a:ext uri="{FF2B5EF4-FFF2-40B4-BE49-F238E27FC236}">
                  <a16:creationId xmlns:a16="http://schemas.microsoft.com/office/drawing/2014/main" id="{90AF4EDC-9126-4718-BE3D-AC92A14F6EA0}"/>
                </a:ext>
              </a:extLst>
            </p:cNvPr>
            <p:cNvSpPr/>
            <p:nvPr/>
          </p:nvSpPr>
          <p:spPr>
            <a:xfrm flipV="1">
              <a:off x="1371658" y="2751819"/>
              <a:ext cx="1614868" cy="1071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424" name="Line 68">
              <a:extLst>
                <a:ext uri="{FF2B5EF4-FFF2-40B4-BE49-F238E27FC236}">
                  <a16:creationId xmlns:a16="http://schemas.microsoft.com/office/drawing/2014/main" id="{4E8036BA-9643-4FD7-8551-A3A599564F8E}"/>
                </a:ext>
              </a:extLst>
            </p:cNvPr>
            <p:cNvSpPr/>
            <p:nvPr/>
          </p:nvSpPr>
          <p:spPr>
            <a:xfrm>
              <a:off x="1372844" y="2666555"/>
              <a:ext cx="0" cy="2449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36" name="圆柱形 535">
            <a:extLst>
              <a:ext uri="{FF2B5EF4-FFF2-40B4-BE49-F238E27FC236}">
                <a16:creationId xmlns:a16="http://schemas.microsoft.com/office/drawing/2014/main" id="{1A1151A4-D64F-476A-A5AE-C9C18EB669DE}"/>
              </a:ext>
            </a:extLst>
          </p:cNvPr>
          <p:cNvSpPr/>
          <p:nvPr/>
        </p:nvSpPr>
        <p:spPr>
          <a:xfrm rot="6423383">
            <a:off x="9170772" y="2042361"/>
            <a:ext cx="318090" cy="891255"/>
          </a:xfrm>
          <a:prstGeom prst="can">
            <a:avLst/>
          </a:prstGeom>
          <a:solidFill>
            <a:srgbClr val="FF9900">
              <a:alpha val="20000"/>
            </a:srgbClr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柱形 27">
            <a:extLst>
              <a:ext uri="{FF2B5EF4-FFF2-40B4-BE49-F238E27FC236}">
                <a16:creationId xmlns:a16="http://schemas.microsoft.com/office/drawing/2014/main" id="{76A8396F-4756-4F14-BD45-360F2BC0576E}"/>
              </a:ext>
            </a:extLst>
          </p:cNvPr>
          <p:cNvSpPr/>
          <p:nvPr/>
        </p:nvSpPr>
        <p:spPr>
          <a:xfrm rot="6423383">
            <a:off x="9945660" y="2232543"/>
            <a:ext cx="389279" cy="997526"/>
          </a:xfrm>
          <a:prstGeom prst="can">
            <a:avLst/>
          </a:prstGeom>
          <a:ln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柱形 35">
            <a:extLst>
              <a:ext uri="{FF2B5EF4-FFF2-40B4-BE49-F238E27FC236}">
                <a16:creationId xmlns:a16="http://schemas.microsoft.com/office/drawing/2014/main" id="{17D7CE57-F4DC-4BAF-AEDB-107E710C3F53}"/>
              </a:ext>
            </a:extLst>
          </p:cNvPr>
          <p:cNvSpPr/>
          <p:nvPr/>
        </p:nvSpPr>
        <p:spPr>
          <a:xfrm rot="6423383">
            <a:off x="10608543" y="2719343"/>
            <a:ext cx="247642" cy="374559"/>
          </a:xfrm>
          <a:prstGeom prst="can">
            <a:avLst/>
          </a:prstGeom>
          <a:ln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柱形 33">
            <a:extLst>
              <a:ext uri="{FF2B5EF4-FFF2-40B4-BE49-F238E27FC236}">
                <a16:creationId xmlns:a16="http://schemas.microsoft.com/office/drawing/2014/main" id="{CA14C51D-E143-45FA-AE5A-4BEF25A30B16}"/>
              </a:ext>
            </a:extLst>
          </p:cNvPr>
          <p:cNvSpPr/>
          <p:nvPr/>
        </p:nvSpPr>
        <p:spPr>
          <a:xfrm rot="6423383">
            <a:off x="10742135" y="2818602"/>
            <a:ext cx="305618" cy="284202"/>
          </a:xfrm>
          <a:prstGeom prst="can">
            <a:avLst>
              <a:gd name="adj" fmla="val 34085"/>
            </a:avLst>
          </a:prstGeom>
          <a:ln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7CC8157-6F3A-4F32-A3ED-97681A50197C}"/>
              </a:ext>
            </a:extLst>
          </p:cNvPr>
          <p:cNvSpPr/>
          <p:nvPr/>
        </p:nvSpPr>
        <p:spPr>
          <a:xfrm rot="11820000">
            <a:off x="10964921" y="2891003"/>
            <a:ext cx="45719" cy="19054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9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E8E9E87-6DF2-458C-8A85-12F04B117113}"/>
              </a:ext>
            </a:extLst>
          </p:cNvPr>
          <p:cNvCxnSpPr>
            <a:cxnSpLocks/>
          </p:cNvCxnSpPr>
          <p:nvPr/>
        </p:nvCxnSpPr>
        <p:spPr>
          <a:xfrm>
            <a:off x="10987780" y="2990745"/>
            <a:ext cx="455379" cy="141535"/>
          </a:xfrm>
          <a:prstGeom prst="line">
            <a:avLst/>
          </a:prstGeom>
          <a:ln w="2540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箭头: 左右 536">
            <a:extLst>
              <a:ext uri="{FF2B5EF4-FFF2-40B4-BE49-F238E27FC236}">
                <a16:creationId xmlns:a16="http://schemas.microsoft.com/office/drawing/2014/main" id="{944EFD83-6056-4C43-BE6A-5EEF82192E48}"/>
              </a:ext>
            </a:extLst>
          </p:cNvPr>
          <p:cNvSpPr/>
          <p:nvPr/>
        </p:nvSpPr>
        <p:spPr>
          <a:xfrm>
            <a:off x="576483" y="3787067"/>
            <a:ext cx="740298" cy="309200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8" name="箭头: 左右 537">
            <a:extLst>
              <a:ext uri="{FF2B5EF4-FFF2-40B4-BE49-F238E27FC236}">
                <a16:creationId xmlns:a16="http://schemas.microsoft.com/office/drawing/2014/main" id="{2E016DF0-2A42-4A14-923D-FBE4AF810100}"/>
              </a:ext>
            </a:extLst>
          </p:cNvPr>
          <p:cNvSpPr/>
          <p:nvPr/>
        </p:nvSpPr>
        <p:spPr>
          <a:xfrm>
            <a:off x="5347689" y="3770805"/>
            <a:ext cx="740298" cy="309200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7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" grpId="0" animBg="1"/>
      <p:bldP spid="537" grpId="0" animBg="1"/>
      <p:bldP spid="5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0412" y="639832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14</a:t>
            </a:fld>
            <a:endParaRPr lang="zh-CN" altLang="en-US" sz="1600" b="1" dirty="0"/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8FC1BAE0-2BCB-4AC5-BCCB-B78DEF5F1B9A}"/>
              </a:ext>
            </a:extLst>
          </p:cNvPr>
          <p:cNvSpPr/>
          <p:nvPr/>
        </p:nvSpPr>
        <p:spPr>
          <a:xfrm>
            <a:off x="1579413" y="1234053"/>
            <a:ext cx="2559478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6E97B6D7-B3A7-46BB-8A17-8E596E6C60B8}"/>
              </a:ext>
            </a:extLst>
          </p:cNvPr>
          <p:cNvSpPr/>
          <p:nvPr/>
        </p:nvSpPr>
        <p:spPr>
          <a:xfrm>
            <a:off x="1841354" y="12340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分光计的光路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DB5D02D8-FA52-476E-A50A-D35BC20BC49D}"/>
              </a:ext>
            </a:extLst>
          </p:cNvPr>
          <p:cNvGrpSpPr/>
          <p:nvPr/>
        </p:nvGrpSpPr>
        <p:grpSpPr>
          <a:xfrm>
            <a:off x="8735766" y="3417425"/>
            <a:ext cx="1016134" cy="1414425"/>
            <a:chOff x="5173446" y="3712635"/>
            <a:chExt cx="562554" cy="496674"/>
          </a:xfrm>
        </p:grpSpPr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2EF3C95A-FA45-4B17-917F-BCD7E817F7D6}"/>
                </a:ext>
              </a:extLst>
            </p:cNvPr>
            <p:cNvSpPr/>
            <p:nvPr/>
          </p:nvSpPr>
          <p:spPr>
            <a:xfrm>
              <a:off x="5615940" y="3798570"/>
              <a:ext cx="76200" cy="339090"/>
            </a:xfrm>
            <a:custGeom>
              <a:avLst/>
              <a:gdLst>
                <a:gd name="connsiteX0" fmla="*/ 15240 w 76200"/>
                <a:gd name="connsiteY0" fmla="*/ 0 h 339090"/>
                <a:gd name="connsiteX1" fmla="*/ 64770 w 76200"/>
                <a:gd name="connsiteY1" fmla="*/ 26670 h 339090"/>
                <a:gd name="connsiteX2" fmla="*/ 76200 w 76200"/>
                <a:gd name="connsiteY2" fmla="*/ 91440 h 339090"/>
                <a:gd name="connsiteX3" fmla="*/ 76200 w 76200"/>
                <a:gd name="connsiteY3" fmla="*/ 175260 h 339090"/>
                <a:gd name="connsiteX4" fmla="*/ 76200 w 76200"/>
                <a:gd name="connsiteY4" fmla="*/ 232410 h 339090"/>
                <a:gd name="connsiteX5" fmla="*/ 64770 w 76200"/>
                <a:gd name="connsiteY5" fmla="*/ 278130 h 339090"/>
                <a:gd name="connsiteX6" fmla="*/ 57150 w 76200"/>
                <a:gd name="connsiteY6" fmla="*/ 312420 h 339090"/>
                <a:gd name="connsiteX7" fmla="*/ 53340 w 76200"/>
                <a:gd name="connsiteY7" fmla="*/ 327660 h 339090"/>
                <a:gd name="connsiteX8" fmla="*/ 45720 w 76200"/>
                <a:gd name="connsiteY8" fmla="*/ 339090 h 339090"/>
                <a:gd name="connsiteX9" fmla="*/ 22860 w 76200"/>
                <a:gd name="connsiteY9" fmla="*/ 339090 h 339090"/>
                <a:gd name="connsiteX10" fmla="*/ 11430 w 76200"/>
                <a:gd name="connsiteY10" fmla="*/ 312420 h 339090"/>
                <a:gd name="connsiteX11" fmla="*/ 7620 w 76200"/>
                <a:gd name="connsiteY11" fmla="*/ 247650 h 339090"/>
                <a:gd name="connsiteX12" fmla="*/ 0 w 76200"/>
                <a:gd name="connsiteY12" fmla="*/ 198120 h 339090"/>
                <a:gd name="connsiteX13" fmla="*/ 0 w 76200"/>
                <a:gd name="connsiteY13" fmla="*/ 148590 h 339090"/>
                <a:gd name="connsiteX14" fmla="*/ 0 w 76200"/>
                <a:gd name="connsiteY14" fmla="*/ 106680 h 339090"/>
                <a:gd name="connsiteX15" fmla="*/ 7620 w 76200"/>
                <a:gd name="connsiteY15" fmla="*/ 64770 h 339090"/>
                <a:gd name="connsiteX16" fmla="*/ 15240 w 76200"/>
                <a:gd name="connsiteY16" fmla="*/ 0 h 33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339090">
                  <a:moveTo>
                    <a:pt x="15240" y="0"/>
                  </a:moveTo>
                  <a:lnTo>
                    <a:pt x="64770" y="26670"/>
                  </a:lnTo>
                  <a:lnTo>
                    <a:pt x="76200" y="91440"/>
                  </a:lnTo>
                  <a:lnTo>
                    <a:pt x="76200" y="175260"/>
                  </a:lnTo>
                  <a:lnTo>
                    <a:pt x="76200" y="232410"/>
                  </a:lnTo>
                  <a:lnTo>
                    <a:pt x="64770" y="278130"/>
                  </a:lnTo>
                  <a:lnTo>
                    <a:pt x="57150" y="312420"/>
                  </a:lnTo>
                  <a:lnTo>
                    <a:pt x="53340" y="327660"/>
                  </a:lnTo>
                  <a:lnTo>
                    <a:pt x="45720" y="339090"/>
                  </a:lnTo>
                  <a:lnTo>
                    <a:pt x="22860" y="339090"/>
                  </a:lnTo>
                  <a:lnTo>
                    <a:pt x="11430" y="312420"/>
                  </a:lnTo>
                  <a:lnTo>
                    <a:pt x="7620" y="247650"/>
                  </a:lnTo>
                  <a:lnTo>
                    <a:pt x="0" y="198120"/>
                  </a:lnTo>
                  <a:lnTo>
                    <a:pt x="0" y="148590"/>
                  </a:lnTo>
                  <a:lnTo>
                    <a:pt x="0" y="106680"/>
                  </a:lnTo>
                  <a:lnTo>
                    <a:pt x="7620" y="647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C24E7C7F-D084-4E14-A603-590FC6A67253}"/>
                </a:ext>
              </a:extLst>
            </p:cNvPr>
            <p:cNvSpPr/>
            <p:nvPr/>
          </p:nvSpPr>
          <p:spPr>
            <a:xfrm>
              <a:off x="5463540" y="3798570"/>
              <a:ext cx="121920" cy="331470"/>
            </a:xfrm>
            <a:custGeom>
              <a:avLst/>
              <a:gdLst>
                <a:gd name="connsiteX0" fmla="*/ 45720 w 121920"/>
                <a:gd name="connsiteY0" fmla="*/ 0 h 331470"/>
                <a:gd name="connsiteX1" fmla="*/ 80010 w 121920"/>
                <a:gd name="connsiteY1" fmla="*/ 0 h 331470"/>
                <a:gd name="connsiteX2" fmla="*/ 91440 w 121920"/>
                <a:gd name="connsiteY2" fmla="*/ 30480 h 331470"/>
                <a:gd name="connsiteX3" fmla="*/ 110490 w 121920"/>
                <a:gd name="connsiteY3" fmla="*/ 76200 h 331470"/>
                <a:gd name="connsiteX4" fmla="*/ 118110 w 121920"/>
                <a:gd name="connsiteY4" fmla="*/ 133350 h 331470"/>
                <a:gd name="connsiteX5" fmla="*/ 121920 w 121920"/>
                <a:gd name="connsiteY5" fmla="*/ 179070 h 331470"/>
                <a:gd name="connsiteX6" fmla="*/ 114300 w 121920"/>
                <a:gd name="connsiteY6" fmla="*/ 224790 h 331470"/>
                <a:gd name="connsiteX7" fmla="*/ 102870 w 121920"/>
                <a:gd name="connsiteY7" fmla="*/ 255270 h 331470"/>
                <a:gd name="connsiteX8" fmla="*/ 95250 w 121920"/>
                <a:gd name="connsiteY8" fmla="*/ 289560 h 331470"/>
                <a:gd name="connsiteX9" fmla="*/ 95250 w 121920"/>
                <a:gd name="connsiteY9" fmla="*/ 308610 h 331470"/>
                <a:gd name="connsiteX10" fmla="*/ 91440 w 121920"/>
                <a:gd name="connsiteY10" fmla="*/ 320040 h 331470"/>
                <a:gd name="connsiteX11" fmla="*/ 80010 w 121920"/>
                <a:gd name="connsiteY11" fmla="*/ 331470 h 331470"/>
                <a:gd name="connsiteX12" fmla="*/ 53340 w 121920"/>
                <a:gd name="connsiteY12" fmla="*/ 331470 h 331470"/>
                <a:gd name="connsiteX13" fmla="*/ 41910 w 121920"/>
                <a:gd name="connsiteY13" fmla="*/ 316230 h 331470"/>
                <a:gd name="connsiteX14" fmla="*/ 19050 w 121920"/>
                <a:gd name="connsiteY14" fmla="*/ 278130 h 331470"/>
                <a:gd name="connsiteX15" fmla="*/ 3810 w 121920"/>
                <a:gd name="connsiteY15" fmla="*/ 217170 h 331470"/>
                <a:gd name="connsiteX16" fmla="*/ 0 w 121920"/>
                <a:gd name="connsiteY16" fmla="*/ 144780 h 331470"/>
                <a:gd name="connsiteX17" fmla="*/ 7620 w 121920"/>
                <a:gd name="connsiteY17" fmla="*/ 91440 h 331470"/>
                <a:gd name="connsiteX18" fmla="*/ 19050 w 121920"/>
                <a:gd name="connsiteY18" fmla="*/ 57150 h 331470"/>
                <a:gd name="connsiteX19" fmla="*/ 45720 w 121920"/>
                <a:gd name="connsiteY19" fmla="*/ 0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0" h="331470">
                  <a:moveTo>
                    <a:pt x="45720" y="0"/>
                  </a:moveTo>
                  <a:lnTo>
                    <a:pt x="80010" y="0"/>
                  </a:lnTo>
                  <a:lnTo>
                    <a:pt x="91440" y="30480"/>
                  </a:lnTo>
                  <a:lnTo>
                    <a:pt x="110490" y="76200"/>
                  </a:lnTo>
                  <a:lnTo>
                    <a:pt x="118110" y="133350"/>
                  </a:lnTo>
                  <a:lnTo>
                    <a:pt x="121920" y="179070"/>
                  </a:lnTo>
                  <a:lnTo>
                    <a:pt x="114300" y="224790"/>
                  </a:lnTo>
                  <a:lnTo>
                    <a:pt x="102870" y="255270"/>
                  </a:lnTo>
                  <a:lnTo>
                    <a:pt x="95250" y="289560"/>
                  </a:lnTo>
                  <a:lnTo>
                    <a:pt x="95250" y="308610"/>
                  </a:lnTo>
                  <a:lnTo>
                    <a:pt x="91440" y="320040"/>
                  </a:lnTo>
                  <a:lnTo>
                    <a:pt x="80010" y="331470"/>
                  </a:lnTo>
                  <a:lnTo>
                    <a:pt x="53340" y="331470"/>
                  </a:lnTo>
                  <a:lnTo>
                    <a:pt x="41910" y="316230"/>
                  </a:lnTo>
                  <a:lnTo>
                    <a:pt x="19050" y="278130"/>
                  </a:lnTo>
                  <a:lnTo>
                    <a:pt x="3810" y="217170"/>
                  </a:lnTo>
                  <a:lnTo>
                    <a:pt x="0" y="144780"/>
                  </a:lnTo>
                  <a:lnTo>
                    <a:pt x="7620" y="91440"/>
                  </a:lnTo>
                  <a:lnTo>
                    <a:pt x="19050" y="57150"/>
                  </a:lnTo>
                  <a:lnTo>
                    <a:pt x="4572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70FF3C84-56A0-4812-B98F-2C41B5032E40}"/>
                </a:ext>
              </a:extLst>
            </p:cNvPr>
            <p:cNvSpPr/>
            <p:nvPr/>
          </p:nvSpPr>
          <p:spPr>
            <a:xfrm>
              <a:off x="5353050" y="3806190"/>
              <a:ext cx="102870" cy="327660"/>
            </a:xfrm>
            <a:custGeom>
              <a:avLst/>
              <a:gdLst>
                <a:gd name="connsiteX0" fmla="*/ 0 w 102870"/>
                <a:gd name="connsiteY0" fmla="*/ 0 h 327660"/>
                <a:gd name="connsiteX1" fmla="*/ 102870 w 102870"/>
                <a:gd name="connsiteY1" fmla="*/ 0 h 327660"/>
                <a:gd name="connsiteX2" fmla="*/ 83820 w 102870"/>
                <a:gd name="connsiteY2" fmla="*/ 45720 h 327660"/>
                <a:gd name="connsiteX3" fmla="*/ 68580 w 102870"/>
                <a:gd name="connsiteY3" fmla="*/ 110490 h 327660"/>
                <a:gd name="connsiteX4" fmla="*/ 64770 w 102870"/>
                <a:gd name="connsiteY4" fmla="*/ 201930 h 327660"/>
                <a:gd name="connsiteX5" fmla="*/ 80010 w 102870"/>
                <a:gd name="connsiteY5" fmla="*/ 278130 h 327660"/>
                <a:gd name="connsiteX6" fmla="*/ 99060 w 102870"/>
                <a:gd name="connsiteY6" fmla="*/ 320040 h 327660"/>
                <a:gd name="connsiteX7" fmla="*/ 99060 w 102870"/>
                <a:gd name="connsiteY7" fmla="*/ 327660 h 327660"/>
                <a:gd name="connsiteX8" fmla="*/ 0 w 102870"/>
                <a:gd name="connsiteY8" fmla="*/ 323850 h 327660"/>
                <a:gd name="connsiteX9" fmla="*/ 22860 w 102870"/>
                <a:gd name="connsiteY9" fmla="*/ 293370 h 327660"/>
                <a:gd name="connsiteX10" fmla="*/ 34290 w 102870"/>
                <a:gd name="connsiteY10" fmla="*/ 232410 h 327660"/>
                <a:gd name="connsiteX11" fmla="*/ 41910 w 102870"/>
                <a:gd name="connsiteY11" fmla="*/ 175260 h 327660"/>
                <a:gd name="connsiteX12" fmla="*/ 41910 w 102870"/>
                <a:gd name="connsiteY12" fmla="*/ 106680 h 327660"/>
                <a:gd name="connsiteX13" fmla="*/ 26670 w 102870"/>
                <a:gd name="connsiteY13" fmla="*/ 53340 h 327660"/>
                <a:gd name="connsiteX14" fmla="*/ 0 w 102870"/>
                <a:gd name="connsiteY14" fmla="*/ 0 h 32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70" h="327660">
                  <a:moveTo>
                    <a:pt x="0" y="0"/>
                  </a:moveTo>
                  <a:lnTo>
                    <a:pt x="102870" y="0"/>
                  </a:lnTo>
                  <a:lnTo>
                    <a:pt x="83820" y="45720"/>
                  </a:lnTo>
                  <a:lnTo>
                    <a:pt x="68580" y="110490"/>
                  </a:lnTo>
                  <a:lnTo>
                    <a:pt x="64770" y="201930"/>
                  </a:lnTo>
                  <a:lnTo>
                    <a:pt x="80010" y="278130"/>
                  </a:lnTo>
                  <a:lnTo>
                    <a:pt x="99060" y="320040"/>
                  </a:lnTo>
                  <a:lnTo>
                    <a:pt x="99060" y="327660"/>
                  </a:lnTo>
                  <a:lnTo>
                    <a:pt x="0" y="323850"/>
                  </a:lnTo>
                  <a:lnTo>
                    <a:pt x="22860" y="293370"/>
                  </a:lnTo>
                  <a:lnTo>
                    <a:pt x="34290" y="232410"/>
                  </a:lnTo>
                  <a:lnTo>
                    <a:pt x="41910" y="175260"/>
                  </a:lnTo>
                  <a:lnTo>
                    <a:pt x="41910" y="106680"/>
                  </a:lnTo>
                  <a:lnTo>
                    <a:pt x="26670" y="5334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C3A6E193-A215-41A8-B6B6-828CD68234F4}"/>
                </a:ext>
              </a:extLst>
            </p:cNvPr>
            <p:cNvGrpSpPr/>
            <p:nvPr/>
          </p:nvGrpSpPr>
          <p:grpSpPr>
            <a:xfrm>
              <a:off x="5173446" y="3712635"/>
              <a:ext cx="562554" cy="496674"/>
              <a:chOff x="4962743" y="3706582"/>
              <a:chExt cx="562554" cy="496674"/>
            </a:xfrm>
          </p:grpSpPr>
          <p:sp>
            <p:nvSpPr>
              <p:cNvPr id="343" name="弧形 342">
                <a:extLst>
                  <a:ext uri="{FF2B5EF4-FFF2-40B4-BE49-F238E27FC236}">
                    <a16:creationId xmlns:a16="http://schemas.microsoft.com/office/drawing/2014/main" id="{68BB7927-84D8-4197-A001-0D1EA3FC696D}"/>
                  </a:ext>
                </a:extLst>
              </p:cNvPr>
              <p:cNvSpPr/>
              <p:nvPr/>
            </p:nvSpPr>
            <p:spPr>
              <a:xfrm>
                <a:off x="5049558" y="3789357"/>
                <a:ext cx="129839" cy="339438"/>
              </a:xfrm>
              <a:prstGeom prst="arc">
                <a:avLst>
                  <a:gd name="adj1" fmla="val 16410632"/>
                  <a:gd name="adj2" fmla="val 530682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弧形 368">
                <a:extLst>
                  <a:ext uri="{FF2B5EF4-FFF2-40B4-BE49-F238E27FC236}">
                    <a16:creationId xmlns:a16="http://schemas.microsoft.com/office/drawing/2014/main" id="{008F0F4C-513B-4F57-8755-DFF9E708D7F1}"/>
                  </a:ext>
                </a:extLst>
              </p:cNvPr>
              <p:cNvSpPr/>
              <p:nvPr/>
            </p:nvSpPr>
            <p:spPr>
              <a:xfrm flipH="1">
                <a:off x="5205608" y="3789357"/>
                <a:ext cx="129839" cy="339438"/>
              </a:xfrm>
              <a:prstGeom prst="arc">
                <a:avLst>
                  <a:gd name="adj1" fmla="val 16319828"/>
                  <a:gd name="adj2" fmla="val 5214527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弧形 369">
                <a:extLst>
                  <a:ext uri="{FF2B5EF4-FFF2-40B4-BE49-F238E27FC236}">
                    <a16:creationId xmlns:a16="http://schemas.microsoft.com/office/drawing/2014/main" id="{8BAD1633-B51B-4A8D-BAE7-F7A55546411C}"/>
                  </a:ext>
                </a:extLst>
              </p:cNvPr>
              <p:cNvSpPr/>
              <p:nvPr/>
            </p:nvSpPr>
            <p:spPr>
              <a:xfrm>
                <a:off x="5354498" y="3706582"/>
                <a:ext cx="122680" cy="496674"/>
              </a:xfrm>
              <a:prstGeom prst="arc">
                <a:avLst>
                  <a:gd name="adj1" fmla="val 16788982"/>
                  <a:gd name="adj2" fmla="val 485865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弧形 371">
                <a:extLst>
                  <a:ext uri="{FF2B5EF4-FFF2-40B4-BE49-F238E27FC236}">
                    <a16:creationId xmlns:a16="http://schemas.microsoft.com/office/drawing/2014/main" id="{31F9D552-35A4-4805-BEB9-DF03E5C0ECD8}"/>
                  </a:ext>
                </a:extLst>
              </p:cNvPr>
              <p:cNvSpPr/>
              <p:nvPr/>
            </p:nvSpPr>
            <p:spPr>
              <a:xfrm flipH="1">
                <a:off x="5402617" y="3706582"/>
                <a:ext cx="122680" cy="496674"/>
              </a:xfrm>
              <a:prstGeom prst="arc">
                <a:avLst>
                  <a:gd name="adj1" fmla="val 16788982"/>
                  <a:gd name="adj2" fmla="val 48252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弧形 372">
                <a:extLst>
                  <a:ext uri="{FF2B5EF4-FFF2-40B4-BE49-F238E27FC236}">
                    <a16:creationId xmlns:a16="http://schemas.microsoft.com/office/drawing/2014/main" id="{BF15EAA9-5921-4062-A2E0-1F8A34D7ECC3}"/>
                  </a:ext>
                </a:extLst>
              </p:cNvPr>
              <p:cNvSpPr/>
              <p:nvPr/>
            </p:nvSpPr>
            <p:spPr>
              <a:xfrm>
                <a:off x="5180562" y="3755725"/>
                <a:ext cx="190468" cy="404239"/>
              </a:xfrm>
              <a:prstGeom prst="arc">
                <a:avLst>
                  <a:gd name="adj1" fmla="val 16945471"/>
                  <a:gd name="adj2" fmla="val 471963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弧形 374">
                <a:extLst>
                  <a:ext uri="{FF2B5EF4-FFF2-40B4-BE49-F238E27FC236}">
                    <a16:creationId xmlns:a16="http://schemas.microsoft.com/office/drawing/2014/main" id="{DE75BD97-25ED-4D34-AF31-9995D4AAF199}"/>
                  </a:ext>
                </a:extLst>
              </p:cNvPr>
              <p:cNvSpPr/>
              <p:nvPr/>
            </p:nvSpPr>
            <p:spPr>
              <a:xfrm flipH="1">
                <a:off x="5246337" y="3773505"/>
                <a:ext cx="210800" cy="373393"/>
              </a:xfrm>
              <a:prstGeom prst="arc">
                <a:avLst>
                  <a:gd name="adj1" fmla="val 16851345"/>
                  <a:gd name="adj2" fmla="val 4750162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3" name="直接连接符 362">
                <a:extLst>
                  <a:ext uri="{FF2B5EF4-FFF2-40B4-BE49-F238E27FC236}">
                    <a16:creationId xmlns:a16="http://schemas.microsoft.com/office/drawing/2014/main" id="{599C0DAC-E68A-40C4-93A6-3B14C660F4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62743" y="3789351"/>
                <a:ext cx="519739" cy="0"/>
              </a:xfrm>
              <a:prstGeom prst="line">
                <a:avLst/>
              </a:prstGeom>
              <a:ln w="2540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接连接符 363">
                <a:extLst>
                  <a:ext uri="{FF2B5EF4-FFF2-40B4-BE49-F238E27FC236}">
                    <a16:creationId xmlns:a16="http://schemas.microsoft.com/office/drawing/2014/main" id="{37A9732D-AFB8-43B1-9D03-C3FFA140C1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62743" y="4128795"/>
                <a:ext cx="525800" cy="0"/>
              </a:xfrm>
              <a:prstGeom prst="line">
                <a:avLst/>
              </a:prstGeom>
              <a:ln w="2540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D3A99458-67FD-4969-8C14-145ABB6A5537}"/>
              </a:ext>
            </a:extLst>
          </p:cNvPr>
          <p:cNvCxnSpPr>
            <a:cxnSpLocks/>
          </p:cNvCxnSpPr>
          <p:nvPr/>
        </p:nvCxnSpPr>
        <p:spPr>
          <a:xfrm flipV="1">
            <a:off x="8337794" y="3513257"/>
            <a:ext cx="0" cy="1244427"/>
          </a:xfrm>
          <a:prstGeom prst="line">
            <a:avLst/>
          </a:prstGeom>
          <a:ln w="63500" cap="rnd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 341">
            <a:extLst>
              <a:ext uri="{FF2B5EF4-FFF2-40B4-BE49-F238E27FC236}">
                <a16:creationId xmlns:a16="http://schemas.microsoft.com/office/drawing/2014/main" id="{E471914D-C1BA-4C24-9CBB-43E826E8B3AE}"/>
              </a:ext>
            </a:extLst>
          </p:cNvPr>
          <p:cNvCxnSpPr>
            <a:cxnSpLocks/>
          </p:cNvCxnSpPr>
          <p:nvPr/>
        </p:nvCxnSpPr>
        <p:spPr>
          <a:xfrm flipH="1">
            <a:off x="7919511" y="3513257"/>
            <a:ext cx="1013213" cy="0"/>
          </a:xfrm>
          <a:prstGeom prst="line">
            <a:avLst/>
          </a:prstGeom>
          <a:ln w="2540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接连接符 328">
            <a:extLst>
              <a:ext uri="{FF2B5EF4-FFF2-40B4-BE49-F238E27FC236}">
                <a16:creationId xmlns:a16="http://schemas.microsoft.com/office/drawing/2014/main" id="{0CE7880B-78CD-4DDC-B1D0-7C9AEE8D31B2}"/>
              </a:ext>
            </a:extLst>
          </p:cNvPr>
          <p:cNvCxnSpPr>
            <a:cxnSpLocks/>
            <a:stCxn id="328" idx="0"/>
          </p:cNvCxnSpPr>
          <p:nvPr/>
        </p:nvCxnSpPr>
        <p:spPr>
          <a:xfrm flipH="1">
            <a:off x="3893261" y="3162497"/>
            <a:ext cx="2068084" cy="0"/>
          </a:xfrm>
          <a:prstGeom prst="line">
            <a:avLst/>
          </a:prstGeom>
          <a:ln w="47625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>
            <a:extLst>
              <a:ext uri="{FF2B5EF4-FFF2-40B4-BE49-F238E27FC236}">
                <a16:creationId xmlns:a16="http://schemas.microsoft.com/office/drawing/2014/main" id="{22F01CC7-DFDF-49E3-BD16-015A572ABE8A}"/>
              </a:ext>
            </a:extLst>
          </p:cNvPr>
          <p:cNvCxnSpPr>
            <a:cxnSpLocks/>
            <a:stCxn id="328" idx="2"/>
          </p:cNvCxnSpPr>
          <p:nvPr/>
        </p:nvCxnSpPr>
        <p:spPr>
          <a:xfrm flipH="1">
            <a:off x="3893261" y="5130873"/>
            <a:ext cx="2068084" cy="0"/>
          </a:xfrm>
          <a:prstGeom prst="line">
            <a:avLst/>
          </a:prstGeom>
          <a:ln w="47625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FF68D004-654C-4BE8-97FF-6A63B54533A2}"/>
              </a:ext>
            </a:extLst>
          </p:cNvPr>
          <p:cNvCxnSpPr>
            <a:cxnSpLocks/>
          </p:cNvCxnSpPr>
          <p:nvPr/>
        </p:nvCxnSpPr>
        <p:spPr>
          <a:xfrm flipH="1">
            <a:off x="7930458" y="4757684"/>
            <a:ext cx="1002265" cy="0"/>
          </a:xfrm>
          <a:prstGeom prst="line">
            <a:avLst/>
          </a:prstGeom>
          <a:ln w="2540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F751C4A9-E012-4CBA-A747-DB6EC422E58D}"/>
              </a:ext>
            </a:extLst>
          </p:cNvPr>
          <p:cNvCxnSpPr>
            <a:cxnSpLocks/>
          </p:cNvCxnSpPr>
          <p:nvPr/>
        </p:nvCxnSpPr>
        <p:spPr>
          <a:xfrm flipV="1">
            <a:off x="8932724" y="3513257"/>
            <a:ext cx="0" cy="1244427"/>
          </a:xfrm>
          <a:prstGeom prst="line">
            <a:avLst/>
          </a:prstGeom>
          <a:ln w="2540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B9474C73-1DDF-49EB-969D-25318DFE9236}"/>
              </a:ext>
            </a:extLst>
          </p:cNvPr>
          <p:cNvCxnSpPr>
            <a:cxnSpLocks/>
          </p:cNvCxnSpPr>
          <p:nvPr/>
        </p:nvCxnSpPr>
        <p:spPr>
          <a:xfrm>
            <a:off x="8347259" y="4324711"/>
            <a:ext cx="239644" cy="432970"/>
          </a:xfrm>
          <a:prstGeom prst="line">
            <a:avLst/>
          </a:prstGeom>
          <a:ln w="2540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Text Box 64">
            <a:extLst>
              <a:ext uri="{FF2B5EF4-FFF2-40B4-BE49-F238E27FC236}">
                <a16:creationId xmlns:a16="http://schemas.microsoft.com/office/drawing/2014/main" id="{F310C2FB-AB95-4C64-A239-8EB9D4EACD71}"/>
              </a:ext>
            </a:extLst>
          </p:cNvPr>
          <p:cNvSpPr txBox="1"/>
          <p:nvPr/>
        </p:nvSpPr>
        <p:spPr>
          <a:xfrm>
            <a:off x="5959773" y="2303634"/>
            <a:ext cx="383229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bg1"/>
              </a:buClr>
              <a:buSzPct val="80000"/>
              <a:buFont typeface="Wingdings" panose="05000000000000000000" pitchFamily="2" charset="2"/>
            </a:pP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f</a:t>
            </a:r>
          </a:p>
        </p:txBody>
      </p:sp>
      <p:sp>
        <p:nvSpPr>
          <p:cNvPr id="506" name="Line 66">
            <a:extLst>
              <a:ext uri="{FF2B5EF4-FFF2-40B4-BE49-F238E27FC236}">
                <a16:creationId xmlns:a16="http://schemas.microsoft.com/office/drawing/2014/main" id="{0C63C2D0-61C5-4CFD-B2F5-CB6DA9E92C14}"/>
              </a:ext>
            </a:extLst>
          </p:cNvPr>
          <p:cNvSpPr/>
          <p:nvPr/>
        </p:nvSpPr>
        <p:spPr>
          <a:xfrm>
            <a:off x="8335287" y="2745198"/>
            <a:ext cx="0" cy="2837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8" name="Line 68">
            <a:extLst>
              <a:ext uri="{FF2B5EF4-FFF2-40B4-BE49-F238E27FC236}">
                <a16:creationId xmlns:a16="http://schemas.microsoft.com/office/drawing/2014/main" id="{1B4ED471-1A10-4108-B032-3CFD290D933A}"/>
              </a:ext>
            </a:extLst>
          </p:cNvPr>
          <p:cNvSpPr/>
          <p:nvPr/>
        </p:nvSpPr>
        <p:spPr>
          <a:xfrm>
            <a:off x="3967488" y="2745198"/>
            <a:ext cx="0" cy="2837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" name="Line 297">
            <a:extLst>
              <a:ext uri="{FF2B5EF4-FFF2-40B4-BE49-F238E27FC236}">
                <a16:creationId xmlns:a16="http://schemas.microsoft.com/office/drawing/2014/main" id="{779D957F-9A63-4998-94FB-231C2ED5BE1A}"/>
              </a:ext>
            </a:extLst>
          </p:cNvPr>
          <p:cNvSpPr/>
          <p:nvPr/>
        </p:nvSpPr>
        <p:spPr>
          <a:xfrm flipH="1">
            <a:off x="3962848" y="2889818"/>
            <a:ext cx="4380519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grpSp>
        <p:nvGrpSpPr>
          <p:cNvPr id="478" name="组合 477">
            <a:extLst>
              <a:ext uri="{FF2B5EF4-FFF2-40B4-BE49-F238E27FC236}">
                <a16:creationId xmlns:a16="http://schemas.microsoft.com/office/drawing/2014/main" id="{685410FF-60D3-4514-9308-70F2FB84BE8F}"/>
              </a:ext>
            </a:extLst>
          </p:cNvPr>
          <p:cNvGrpSpPr/>
          <p:nvPr/>
        </p:nvGrpSpPr>
        <p:grpSpPr>
          <a:xfrm>
            <a:off x="2969232" y="3330642"/>
            <a:ext cx="5380304" cy="1604372"/>
            <a:chOff x="2969232" y="3330642"/>
            <a:chExt cx="5380304" cy="1604372"/>
          </a:xfrm>
        </p:grpSpPr>
        <p:cxnSp>
          <p:nvCxnSpPr>
            <p:cNvPr id="295" name="直接连接符 294">
              <a:extLst>
                <a:ext uri="{FF2B5EF4-FFF2-40B4-BE49-F238E27FC236}">
                  <a16:creationId xmlns:a16="http://schemas.microsoft.com/office/drawing/2014/main" id="{07E73531-F039-44F8-A72C-8D135171D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9233" y="4524883"/>
              <a:ext cx="924023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连接符 295">
              <a:extLst>
                <a:ext uri="{FF2B5EF4-FFF2-40B4-BE49-F238E27FC236}">
                  <a16:creationId xmlns:a16="http://schemas.microsoft.com/office/drawing/2014/main" id="{73E7AE15-98A3-40C9-B240-5E32D3BFD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9232" y="3729991"/>
              <a:ext cx="924023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连接符 296">
              <a:extLst>
                <a:ext uri="{FF2B5EF4-FFF2-40B4-BE49-F238E27FC236}">
                  <a16:creationId xmlns:a16="http://schemas.microsoft.com/office/drawing/2014/main" id="{F9EBE635-5A24-4959-96D7-709D985FC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9235" y="4134543"/>
              <a:ext cx="924023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接连接符 297">
              <a:extLst>
                <a:ext uri="{FF2B5EF4-FFF2-40B4-BE49-F238E27FC236}">
                  <a16:creationId xmlns:a16="http://schemas.microsoft.com/office/drawing/2014/main" id="{43339BE1-FC32-48C2-AD21-13B607084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9234" y="3333046"/>
              <a:ext cx="924023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接连接符 298">
              <a:extLst>
                <a:ext uri="{FF2B5EF4-FFF2-40B4-BE49-F238E27FC236}">
                  <a16:creationId xmlns:a16="http://schemas.microsoft.com/office/drawing/2014/main" id="{EA285D82-D6A1-4EF3-BA65-4F3D62A23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9235" y="4935014"/>
              <a:ext cx="924023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连接符 300">
              <a:extLst>
                <a:ext uri="{FF2B5EF4-FFF2-40B4-BE49-F238E27FC236}">
                  <a16:creationId xmlns:a16="http://schemas.microsoft.com/office/drawing/2014/main" id="{7D57A446-6362-455A-BF3B-631B8EE32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5252" y="4139681"/>
              <a:ext cx="4289857" cy="382798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10CA20C5-0EA3-433B-861F-024307C33A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5251" y="3727588"/>
              <a:ext cx="4289858" cy="406336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426F9695-2FD1-44DD-A7DC-40291304E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5255" y="4132139"/>
              <a:ext cx="4304281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0E56F336-2B4E-43A5-AB19-80BDDD5BC9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5254" y="3330642"/>
              <a:ext cx="4289855" cy="794972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55D79B99-55E7-41FC-BCBC-D2279ED5ED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5254" y="4139681"/>
              <a:ext cx="4298113" cy="792929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9" name="组合 478">
            <a:extLst>
              <a:ext uri="{FF2B5EF4-FFF2-40B4-BE49-F238E27FC236}">
                <a16:creationId xmlns:a16="http://schemas.microsoft.com/office/drawing/2014/main" id="{8459B2DC-DE1B-42C4-BC52-C09633201C9D}"/>
              </a:ext>
            </a:extLst>
          </p:cNvPr>
          <p:cNvGrpSpPr/>
          <p:nvPr/>
        </p:nvGrpSpPr>
        <p:grpSpPr>
          <a:xfrm>
            <a:off x="2914178" y="3340671"/>
            <a:ext cx="5466254" cy="1673055"/>
            <a:chOff x="2914178" y="3340671"/>
            <a:chExt cx="5466254" cy="1673055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34DC5B6E-8459-4B14-8000-EAC9CAC9F863}"/>
                </a:ext>
              </a:extLst>
            </p:cNvPr>
            <p:cNvGrpSpPr/>
            <p:nvPr/>
          </p:nvGrpSpPr>
          <p:grpSpPr>
            <a:xfrm rot="21367929">
              <a:off x="2914178" y="3342412"/>
              <a:ext cx="1078469" cy="1671314"/>
              <a:chOff x="3466494" y="3168414"/>
              <a:chExt cx="1078469" cy="1671314"/>
            </a:xfrm>
          </p:grpSpPr>
          <p:cxnSp>
            <p:nvCxnSpPr>
              <p:cNvPr id="315" name="直接连接符 314">
                <a:extLst>
                  <a:ext uri="{FF2B5EF4-FFF2-40B4-BE49-F238E27FC236}">
                    <a16:creationId xmlns:a16="http://schemas.microsoft.com/office/drawing/2014/main" id="{F45A713D-9E3F-4395-9E1F-F21010782A9B}"/>
                  </a:ext>
                </a:extLst>
              </p:cNvPr>
              <p:cNvCxnSpPr>
                <a:cxnSpLocks/>
              </p:cNvCxnSpPr>
              <p:nvPr/>
            </p:nvCxnSpPr>
            <p:spPr>
              <a:xfrm rot="232071" flipH="1">
                <a:off x="3486955" y="4357383"/>
                <a:ext cx="1057910" cy="71524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>
                <a:extLst>
                  <a:ext uri="{FF2B5EF4-FFF2-40B4-BE49-F238E27FC236}">
                    <a16:creationId xmlns:a16="http://schemas.microsoft.com/office/drawing/2014/main" id="{1F9EAD04-2787-41FB-ADFF-DD5BB831B351}"/>
                  </a:ext>
                </a:extLst>
              </p:cNvPr>
              <p:cNvCxnSpPr>
                <a:cxnSpLocks/>
              </p:cNvCxnSpPr>
              <p:nvPr/>
            </p:nvCxnSpPr>
            <p:spPr>
              <a:xfrm rot="232071" flipH="1">
                <a:off x="3544812" y="3564444"/>
                <a:ext cx="1000118" cy="67617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接连接符 316">
                <a:extLst>
                  <a:ext uri="{FF2B5EF4-FFF2-40B4-BE49-F238E27FC236}">
                    <a16:creationId xmlns:a16="http://schemas.microsoft.com/office/drawing/2014/main" id="{110FE488-8F17-491F-8639-7515B007A4FD}"/>
                  </a:ext>
                </a:extLst>
              </p:cNvPr>
              <p:cNvCxnSpPr>
                <a:cxnSpLocks/>
              </p:cNvCxnSpPr>
              <p:nvPr/>
            </p:nvCxnSpPr>
            <p:spPr>
              <a:xfrm rot="232071" flipH="1">
                <a:off x="3514531" y="3967974"/>
                <a:ext cx="1030367" cy="69662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317">
                <a:extLst>
                  <a:ext uri="{FF2B5EF4-FFF2-40B4-BE49-F238E27FC236}">
                    <a16:creationId xmlns:a16="http://schemas.microsoft.com/office/drawing/2014/main" id="{371F8F34-CD0E-4C90-B36B-F1AADE994C0F}"/>
                  </a:ext>
                </a:extLst>
              </p:cNvPr>
              <p:cNvCxnSpPr>
                <a:cxnSpLocks/>
              </p:cNvCxnSpPr>
              <p:nvPr/>
            </p:nvCxnSpPr>
            <p:spPr>
              <a:xfrm rot="232071" flipH="1">
                <a:off x="3571899" y="3168414"/>
                <a:ext cx="973064" cy="65788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接连接符 320">
                <a:extLst>
                  <a:ext uri="{FF2B5EF4-FFF2-40B4-BE49-F238E27FC236}">
                    <a16:creationId xmlns:a16="http://schemas.microsoft.com/office/drawing/2014/main" id="{3BD15DA1-4CC2-4D81-B3F3-8FA04ECB7640}"/>
                  </a:ext>
                </a:extLst>
              </p:cNvPr>
              <p:cNvCxnSpPr>
                <a:cxnSpLocks/>
              </p:cNvCxnSpPr>
              <p:nvPr/>
            </p:nvCxnSpPr>
            <p:spPr>
              <a:xfrm rot="232071" flipH="1">
                <a:off x="3466494" y="4766822"/>
                <a:ext cx="1078350" cy="72906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组合 334">
              <a:extLst>
                <a:ext uri="{FF2B5EF4-FFF2-40B4-BE49-F238E27FC236}">
                  <a16:creationId xmlns:a16="http://schemas.microsoft.com/office/drawing/2014/main" id="{D5570C26-41A7-475D-B6B4-3011642E2189}"/>
                </a:ext>
              </a:extLst>
            </p:cNvPr>
            <p:cNvGrpSpPr/>
            <p:nvPr/>
          </p:nvGrpSpPr>
          <p:grpSpPr>
            <a:xfrm rot="21367929">
              <a:off x="3976235" y="3340671"/>
              <a:ext cx="4404197" cy="1600274"/>
              <a:chOff x="3617397" y="3349281"/>
              <a:chExt cx="934589" cy="1600274"/>
            </a:xfrm>
          </p:grpSpPr>
          <p:cxnSp>
            <p:nvCxnSpPr>
              <p:cNvPr id="336" name="直接连接符 335">
                <a:extLst>
                  <a:ext uri="{FF2B5EF4-FFF2-40B4-BE49-F238E27FC236}">
                    <a16:creationId xmlns:a16="http://schemas.microsoft.com/office/drawing/2014/main" id="{709F2A59-7E6C-4DFF-8BF5-B9B758F57616}"/>
                  </a:ext>
                </a:extLst>
              </p:cNvPr>
              <p:cNvCxnSpPr>
                <a:cxnSpLocks/>
              </p:cNvCxnSpPr>
              <p:nvPr/>
            </p:nvCxnSpPr>
            <p:spPr>
              <a:xfrm rot="232071" flipH="1">
                <a:off x="3625926" y="3852013"/>
                <a:ext cx="918356" cy="687879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 337">
                <a:extLst>
                  <a:ext uri="{FF2B5EF4-FFF2-40B4-BE49-F238E27FC236}">
                    <a16:creationId xmlns:a16="http://schemas.microsoft.com/office/drawing/2014/main" id="{0A1DEE2A-846E-4712-AECA-C21F54A3C1FC}"/>
                  </a:ext>
                </a:extLst>
              </p:cNvPr>
              <p:cNvCxnSpPr>
                <a:cxnSpLocks/>
              </p:cNvCxnSpPr>
              <p:nvPr/>
            </p:nvCxnSpPr>
            <p:spPr>
              <a:xfrm rot="232071" flipH="1" flipV="1">
                <a:off x="3620205" y="3745393"/>
                <a:ext cx="926545" cy="10990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接连接符 338">
                <a:extLst>
                  <a:ext uri="{FF2B5EF4-FFF2-40B4-BE49-F238E27FC236}">
                    <a16:creationId xmlns:a16="http://schemas.microsoft.com/office/drawing/2014/main" id="{54D348DC-32B8-41DE-9DDE-5C4B689565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22050" y="4002805"/>
                <a:ext cx="924023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接连接符 339">
                <a:extLst>
                  <a:ext uri="{FF2B5EF4-FFF2-40B4-BE49-F238E27FC236}">
                    <a16:creationId xmlns:a16="http://schemas.microsoft.com/office/drawing/2014/main" id="{19DA8F8D-FDF1-4354-A9EA-EB3EEE590293}"/>
                  </a:ext>
                </a:extLst>
              </p:cNvPr>
              <p:cNvCxnSpPr>
                <a:cxnSpLocks/>
              </p:cNvCxnSpPr>
              <p:nvPr/>
            </p:nvCxnSpPr>
            <p:spPr>
              <a:xfrm rot="232071" flipH="1" flipV="1">
                <a:off x="3617397" y="3349281"/>
                <a:ext cx="934589" cy="501243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接连接符 340">
                <a:extLst>
                  <a:ext uri="{FF2B5EF4-FFF2-40B4-BE49-F238E27FC236}">
                    <a16:creationId xmlns:a16="http://schemas.microsoft.com/office/drawing/2014/main" id="{1D879CE5-09D0-4303-A303-4ABB9F90B8A4}"/>
                  </a:ext>
                </a:extLst>
              </p:cNvPr>
              <p:cNvCxnSpPr>
                <a:cxnSpLocks/>
              </p:cNvCxnSpPr>
              <p:nvPr/>
            </p:nvCxnSpPr>
            <p:spPr>
              <a:xfrm rot="232071" flipH="1">
                <a:off x="3628863" y="3852480"/>
                <a:ext cx="912483" cy="1097075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6" name="Line 123">
            <a:extLst>
              <a:ext uri="{FF2B5EF4-FFF2-40B4-BE49-F238E27FC236}">
                <a16:creationId xmlns:a16="http://schemas.microsoft.com/office/drawing/2014/main" id="{C4EC720F-67B5-48E9-A53F-01CBB137B254}"/>
              </a:ext>
            </a:extLst>
          </p:cNvPr>
          <p:cNvSpPr/>
          <p:nvPr/>
        </p:nvSpPr>
        <p:spPr>
          <a:xfrm>
            <a:off x="8337794" y="4478984"/>
            <a:ext cx="0" cy="146565"/>
          </a:xfrm>
          <a:prstGeom prst="line">
            <a:avLst/>
          </a:prstGeom>
          <a:ln w="444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28" name="矩形: 圆角 327">
            <a:extLst>
              <a:ext uri="{FF2B5EF4-FFF2-40B4-BE49-F238E27FC236}">
                <a16:creationId xmlns:a16="http://schemas.microsoft.com/office/drawing/2014/main" id="{9EAEBF0B-B05E-40A6-BCC7-141AF701B5A2}"/>
              </a:ext>
            </a:extLst>
          </p:cNvPr>
          <p:cNvSpPr/>
          <p:nvPr/>
        </p:nvSpPr>
        <p:spPr>
          <a:xfrm flipH="1">
            <a:off x="3893258" y="3162497"/>
            <a:ext cx="4136175" cy="1968376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 w="476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Oval 112">
            <a:extLst>
              <a:ext uri="{FF2B5EF4-FFF2-40B4-BE49-F238E27FC236}">
                <a16:creationId xmlns:a16="http://schemas.microsoft.com/office/drawing/2014/main" id="{4C2348AB-C408-4202-BDAA-7123BC0BEDA9}"/>
              </a:ext>
            </a:extLst>
          </p:cNvPr>
          <p:cNvSpPr/>
          <p:nvPr/>
        </p:nvSpPr>
        <p:spPr>
          <a:xfrm>
            <a:off x="3823900" y="3189850"/>
            <a:ext cx="362284" cy="191366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4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Line 309">
            <a:extLst>
              <a:ext uri="{FF2B5EF4-FFF2-40B4-BE49-F238E27FC236}">
                <a16:creationId xmlns:a16="http://schemas.microsoft.com/office/drawing/2014/main" id="{7E189AFC-EE0F-4307-AE56-DEB5A3E44920}"/>
              </a:ext>
            </a:extLst>
          </p:cNvPr>
          <p:cNvSpPr/>
          <p:nvPr/>
        </p:nvSpPr>
        <p:spPr>
          <a:xfrm flipH="1" flipV="1">
            <a:off x="1480593" y="4125345"/>
            <a:ext cx="7355441" cy="2390"/>
          </a:xfrm>
          <a:prstGeom prst="line">
            <a:avLst/>
          </a:prstGeom>
          <a:ln w="28575" cap="flat" cmpd="sng">
            <a:solidFill>
              <a:schemeClr val="tx1"/>
            </a:solidFill>
            <a:prstDash val="lgDashDot"/>
            <a:headEnd type="none" w="med" len="med"/>
            <a:tailEnd type="none" w="med" len="med"/>
          </a:ln>
        </p:spPr>
      </p:sp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0412" y="639832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15</a:t>
            </a:fld>
            <a:endParaRPr lang="zh-CN" altLang="en-US" sz="1600" b="1" dirty="0"/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8FC1BAE0-2BCB-4AC5-BCCB-B78DEF5F1B9A}"/>
              </a:ext>
            </a:extLst>
          </p:cNvPr>
          <p:cNvSpPr/>
          <p:nvPr/>
        </p:nvSpPr>
        <p:spPr>
          <a:xfrm>
            <a:off x="1579413" y="1234053"/>
            <a:ext cx="2559478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6E97B6D7-B3A7-46BB-8A17-8E596E6C60B8}"/>
              </a:ext>
            </a:extLst>
          </p:cNvPr>
          <p:cNvSpPr/>
          <p:nvPr/>
        </p:nvSpPr>
        <p:spPr>
          <a:xfrm>
            <a:off x="1841354" y="12340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分光计的光路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DB5D02D8-FA52-476E-A50A-D35BC20BC49D}"/>
              </a:ext>
            </a:extLst>
          </p:cNvPr>
          <p:cNvGrpSpPr/>
          <p:nvPr/>
        </p:nvGrpSpPr>
        <p:grpSpPr>
          <a:xfrm>
            <a:off x="8735766" y="3417425"/>
            <a:ext cx="1016134" cy="1414425"/>
            <a:chOff x="5173446" y="3712635"/>
            <a:chExt cx="562554" cy="496674"/>
          </a:xfrm>
        </p:grpSpPr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2EF3C95A-FA45-4B17-917F-BCD7E817F7D6}"/>
                </a:ext>
              </a:extLst>
            </p:cNvPr>
            <p:cNvSpPr/>
            <p:nvPr/>
          </p:nvSpPr>
          <p:spPr>
            <a:xfrm>
              <a:off x="5615940" y="3798570"/>
              <a:ext cx="76200" cy="339090"/>
            </a:xfrm>
            <a:custGeom>
              <a:avLst/>
              <a:gdLst>
                <a:gd name="connsiteX0" fmla="*/ 15240 w 76200"/>
                <a:gd name="connsiteY0" fmla="*/ 0 h 339090"/>
                <a:gd name="connsiteX1" fmla="*/ 64770 w 76200"/>
                <a:gd name="connsiteY1" fmla="*/ 26670 h 339090"/>
                <a:gd name="connsiteX2" fmla="*/ 76200 w 76200"/>
                <a:gd name="connsiteY2" fmla="*/ 91440 h 339090"/>
                <a:gd name="connsiteX3" fmla="*/ 76200 w 76200"/>
                <a:gd name="connsiteY3" fmla="*/ 175260 h 339090"/>
                <a:gd name="connsiteX4" fmla="*/ 76200 w 76200"/>
                <a:gd name="connsiteY4" fmla="*/ 232410 h 339090"/>
                <a:gd name="connsiteX5" fmla="*/ 64770 w 76200"/>
                <a:gd name="connsiteY5" fmla="*/ 278130 h 339090"/>
                <a:gd name="connsiteX6" fmla="*/ 57150 w 76200"/>
                <a:gd name="connsiteY6" fmla="*/ 312420 h 339090"/>
                <a:gd name="connsiteX7" fmla="*/ 53340 w 76200"/>
                <a:gd name="connsiteY7" fmla="*/ 327660 h 339090"/>
                <a:gd name="connsiteX8" fmla="*/ 45720 w 76200"/>
                <a:gd name="connsiteY8" fmla="*/ 339090 h 339090"/>
                <a:gd name="connsiteX9" fmla="*/ 22860 w 76200"/>
                <a:gd name="connsiteY9" fmla="*/ 339090 h 339090"/>
                <a:gd name="connsiteX10" fmla="*/ 11430 w 76200"/>
                <a:gd name="connsiteY10" fmla="*/ 312420 h 339090"/>
                <a:gd name="connsiteX11" fmla="*/ 7620 w 76200"/>
                <a:gd name="connsiteY11" fmla="*/ 247650 h 339090"/>
                <a:gd name="connsiteX12" fmla="*/ 0 w 76200"/>
                <a:gd name="connsiteY12" fmla="*/ 198120 h 339090"/>
                <a:gd name="connsiteX13" fmla="*/ 0 w 76200"/>
                <a:gd name="connsiteY13" fmla="*/ 148590 h 339090"/>
                <a:gd name="connsiteX14" fmla="*/ 0 w 76200"/>
                <a:gd name="connsiteY14" fmla="*/ 106680 h 339090"/>
                <a:gd name="connsiteX15" fmla="*/ 7620 w 76200"/>
                <a:gd name="connsiteY15" fmla="*/ 64770 h 339090"/>
                <a:gd name="connsiteX16" fmla="*/ 15240 w 76200"/>
                <a:gd name="connsiteY16" fmla="*/ 0 h 33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339090">
                  <a:moveTo>
                    <a:pt x="15240" y="0"/>
                  </a:moveTo>
                  <a:lnTo>
                    <a:pt x="64770" y="26670"/>
                  </a:lnTo>
                  <a:lnTo>
                    <a:pt x="76200" y="91440"/>
                  </a:lnTo>
                  <a:lnTo>
                    <a:pt x="76200" y="175260"/>
                  </a:lnTo>
                  <a:lnTo>
                    <a:pt x="76200" y="232410"/>
                  </a:lnTo>
                  <a:lnTo>
                    <a:pt x="64770" y="278130"/>
                  </a:lnTo>
                  <a:lnTo>
                    <a:pt x="57150" y="312420"/>
                  </a:lnTo>
                  <a:lnTo>
                    <a:pt x="53340" y="327660"/>
                  </a:lnTo>
                  <a:lnTo>
                    <a:pt x="45720" y="339090"/>
                  </a:lnTo>
                  <a:lnTo>
                    <a:pt x="22860" y="339090"/>
                  </a:lnTo>
                  <a:lnTo>
                    <a:pt x="11430" y="312420"/>
                  </a:lnTo>
                  <a:lnTo>
                    <a:pt x="7620" y="247650"/>
                  </a:lnTo>
                  <a:lnTo>
                    <a:pt x="0" y="198120"/>
                  </a:lnTo>
                  <a:lnTo>
                    <a:pt x="0" y="148590"/>
                  </a:lnTo>
                  <a:lnTo>
                    <a:pt x="0" y="106680"/>
                  </a:lnTo>
                  <a:lnTo>
                    <a:pt x="7620" y="647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C24E7C7F-D084-4E14-A603-590FC6A67253}"/>
                </a:ext>
              </a:extLst>
            </p:cNvPr>
            <p:cNvSpPr/>
            <p:nvPr/>
          </p:nvSpPr>
          <p:spPr>
            <a:xfrm>
              <a:off x="5463540" y="3798570"/>
              <a:ext cx="121920" cy="331470"/>
            </a:xfrm>
            <a:custGeom>
              <a:avLst/>
              <a:gdLst>
                <a:gd name="connsiteX0" fmla="*/ 45720 w 121920"/>
                <a:gd name="connsiteY0" fmla="*/ 0 h 331470"/>
                <a:gd name="connsiteX1" fmla="*/ 80010 w 121920"/>
                <a:gd name="connsiteY1" fmla="*/ 0 h 331470"/>
                <a:gd name="connsiteX2" fmla="*/ 91440 w 121920"/>
                <a:gd name="connsiteY2" fmla="*/ 30480 h 331470"/>
                <a:gd name="connsiteX3" fmla="*/ 110490 w 121920"/>
                <a:gd name="connsiteY3" fmla="*/ 76200 h 331470"/>
                <a:gd name="connsiteX4" fmla="*/ 118110 w 121920"/>
                <a:gd name="connsiteY4" fmla="*/ 133350 h 331470"/>
                <a:gd name="connsiteX5" fmla="*/ 121920 w 121920"/>
                <a:gd name="connsiteY5" fmla="*/ 179070 h 331470"/>
                <a:gd name="connsiteX6" fmla="*/ 114300 w 121920"/>
                <a:gd name="connsiteY6" fmla="*/ 224790 h 331470"/>
                <a:gd name="connsiteX7" fmla="*/ 102870 w 121920"/>
                <a:gd name="connsiteY7" fmla="*/ 255270 h 331470"/>
                <a:gd name="connsiteX8" fmla="*/ 95250 w 121920"/>
                <a:gd name="connsiteY8" fmla="*/ 289560 h 331470"/>
                <a:gd name="connsiteX9" fmla="*/ 95250 w 121920"/>
                <a:gd name="connsiteY9" fmla="*/ 308610 h 331470"/>
                <a:gd name="connsiteX10" fmla="*/ 91440 w 121920"/>
                <a:gd name="connsiteY10" fmla="*/ 320040 h 331470"/>
                <a:gd name="connsiteX11" fmla="*/ 80010 w 121920"/>
                <a:gd name="connsiteY11" fmla="*/ 331470 h 331470"/>
                <a:gd name="connsiteX12" fmla="*/ 53340 w 121920"/>
                <a:gd name="connsiteY12" fmla="*/ 331470 h 331470"/>
                <a:gd name="connsiteX13" fmla="*/ 41910 w 121920"/>
                <a:gd name="connsiteY13" fmla="*/ 316230 h 331470"/>
                <a:gd name="connsiteX14" fmla="*/ 19050 w 121920"/>
                <a:gd name="connsiteY14" fmla="*/ 278130 h 331470"/>
                <a:gd name="connsiteX15" fmla="*/ 3810 w 121920"/>
                <a:gd name="connsiteY15" fmla="*/ 217170 h 331470"/>
                <a:gd name="connsiteX16" fmla="*/ 0 w 121920"/>
                <a:gd name="connsiteY16" fmla="*/ 144780 h 331470"/>
                <a:gd name="connsiteX17" fmla="*/ 7620 w 121920"/>
                <a:gd name="connsiteY17" fmla="*/ 91440 h 331470"/>
                <a:gd name="connsiteX18" fmla="*/ 19050 w 121920"/>
                <a:gd name="connsiteY18" fmla="*/ 57150 h 331470"/>
                <a:gd name="connsiteX19" fmla="*/ 45720 w 121920"/>
                <a:gd name="connsiteY19" fmla="*/ 0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0" h="331470">
                  <a:moveTo>
                    <a:pt x="45720" y="0"/>
                  </a:moveTo>
                  <a:lnTo>
                    <a:pt x="80010" y="0"/>
                  </a:lnTo>
                  <a:lnTo>
                    <a:pt x="91440" y="30480"/>
                  </a:lnTo>
                  <a:lnTo>
                    <a:pt x="110490" y="76200"/>
                  </a:lnTo>
                  <a:lnTo>
                    <a:pt x="118110" y="133350"/>
                  </a:lnTo>
                  <a:lnTo>
                    <a:pt x="121920" y="179070"/>
                  </a:lnTo>
                  <a:lnTo>
                    <a:pt x="114300" y="224790"/>
                  </a:lnTo>
                  <a:lnTo>
                    <a:pt x="102870" y="255270"/>
                  </a:lnTo>
                  <a:lnTo>
                    <a:pt x="95250" y="289560"/>
                  </a:lnTo>
                  <a:lnTo>
                    <a:pt x="95250" y="308610"/>
                  </a:lnTo>
                  <a:lnTo>
                    <a:pt x="91440" y="320040"/>
                  </a:lnTo>
                  <a:lnTo>
                    <a:pt x="80010" y="331470"/>
                  </a:lnTo>
                  <a:lnTo>
                    <a:pt x="53340" y="331470"/>
                  </a:lnTo>
                  <a:lnTo>
                    <a:pt x="41910" y="316230"/>
                  </a:lnTo>
                  <a:lnTo>
                    <a:pt x="19050" y="278130"/>
                  </a:lnTo>
                  <a:lnTo>
                    <a:pt x="3810" y="217170"/>
                  </a:lnTo>
                  <a:lnTo>
                    <a:pt x="0" y="144780"/>
                  </a:lnTo>
                  <a:lnTo>
                    <a:pt x="7620" y="91440"/>
                  </a:lnTo>
                  <a:lnTo>
                    <a:pt x="19050" y="57150"/>
                  </a:lnTo>
                  <a:lnTo>
                    <a:pt x="4572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70FF3C84-56A0-4812-B98F-2C41B5032E40}"/>
                </a:ext>
              </a:extLst>
            </p:cNvPr>
            <p:cNvSpPr/>
            <p:nvPr/>
          </p:nvSpPr>
          <p:spPr>
            <a:xfrm>
              <a:off x="5353050" y="3806190"/>
              <a:ext cx="102870" cy="327660"/>
            </a:xfrm>
            <a:custGeom>
              <a:avLst/>
              <a:gdLst>
                <a:gd name="connsiteX0" fmla="*/ 0 w 102870"/>
                <a:gd name="connsiteY0" fmla="*/ 0 h 327660"/>
                <a:gd name="connsiteX1" fmla="*/ 102870 w 102870"/>
                <a:gd name="connsiteY1" fmla="*/ 0 h 327660"/>
                <a:gd name="connsiteX2" fmla="*/ 83820 w 102870"/>
                <a:gd name="connsiteY2" fmla="*/ 45720 h 327660"/>
                <a:gd name="connsiteX3" fmla="*/ 68580 w 102870"/>
                <a:gd name="connsiteY3" fmla="*/ 110490 h 327660"/>
                <a:gd name="connsiteX4" fmla="*/ 64770 w 102870"/>
                <a:gd name="connsiteY4" fmla="*/ 201930 h 327660"/>
                <a:gd name="connsiteX5" fmla="*/ 80010 w 102870"/>
                <a:gd name="connsiteY5" fmla="*/ 278130 h 327660"/>
                <a:gd name="connsiteX6" fmla="*/ 99060 w 102870"/>
                <a:gd name="connsiteY6" fmla="*/ 320040 h 327660"/>
                <a:gd name="connsiteX7" fmla="*/ 99060 w 102870"/>
                <a:gd name="connsiteY7" fmla="*/ 327660 h 327660"/>
                <a:gd name="connsiteX8" fmla="*/ 0 w 102870"/>
                <a:gd name="connsiteY8" fmla="*/ 323850 h 327660"/>
                <a:gd name="connsiteX9" fmla="*/ 22860 w 102870"/>
                <a:gd name="connsiteY9" fmla="*/ 293370 h 327660"/>
                <a:gd name="connsiteX10" fmla="*/ 34290 w 102870"/>
                <a:gd name="connsiteY10" fmla="*/ 232410 h 327660"/>
                <a:gd name="connsiteX11" fmla="*/ 41910 w 102870"/>
                <a:gd name="connsiteY11" fmla="*/ 175260 h 327660"/>
                <a:gd name="connsiteX12" fmla="*/ 41910 w 102870"/>
                <a:gd name="connsiteY12" fmla="*/ 106680 h 327660"/>
                <a:gd name="connsiteX13" fmla="*/ 26670 w 102870"/>
                <a:gd name="connsiteY13" fmla="*/ 53340 h 327660"/>
                <a:gd name="connsiteX14" fmla="*/ 0 w 102870"/>
                <a:gd name="connsiteY14" fmla="*/ 0 h 32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70" h="327660">
                  <a:moveTo>
                    <a:pt x="0" y="0"/>
                  </a:moveTo>
                  <a:lnTo>
                    <a:pt x="102870" y="0"/>
                  </a:lnTo>
                  <a:lnTo>
                    <a:pt x="83820" y="45720"/>
                  </a:lnTo>
                  <a:lnTo>
                    <a:pt x="68580" y="110490"/>
                  </a:lnTo>
                  <a:lnTo>
                    <a:pt x="64770" y="201930"/>
                  </a:lnTo>
                  <a:lnTo>
                    <a:pt x="80010" y="278130"/>
                  </a:lnTo>
                  <a:lnTo>
                    <a:pt x="99060" y="320040"/>
                  </a:lnTo>
                  <a:lnTo>
                    <a:pt x="99060" y="327660"/>
                  </a:lnTo>
                  <a:lnTo>
                    <a:pt x="0" y="323850"/>
                  </a:lnTo>
                  <a:lnTo>
                    <a:pt x="22860" y="293370"/>
                  </a:lnTo>
                  <a:lnTo>
                    <a:pt x="34290" y="232410"/>
                  </a:lnTo>
                  <a:lnTo>
                    <a:pt x="41910" y="175260"/>
                  </a:lnTo>
                  <a:lnTo>
                    <a:pt x="41910" y="106680"/>
                  </a:lnTo>
                  <a:lnTo>
                    <a:pt x="26670" y="5334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C3A6E193-A215-41A8-B6B6-828CD68234F4}"/>
                </a:ext>
              </a:extLst>
            </p:cNvPr>
            <p:cNvGrpSpPr/>
            <p:nvPr/>
          </p:nvGrpSpPr>
          <p:grpSpPr>
            <a:xfrm>
              <a:off x="5173446" y="3712635"/>
              <a:ext cx="562554" cy="496674"/>
              <a:chOff x="4962743" y="3706582"/>
              <a:chExt cx="562554" cy="496674"/>
            </a:xfrm>
          </p:grpSpPr>
          <p:sp>
            <p:nvSpPr>
              <p:cNvPr id="343" name="弧形 342">
                <a:extLst>
                  <a:ext uri="{FF2B5EF4-FFF2-40B4-BE49-F238E27FC236}">
                    <a16:creationId xmlns:a16="http://schemas.microsoft.com/office/drawing/2014/main" id="{68BB7927-84D8-4197-A001-0D1EA3FC696D}"/>
                  </a:ext>
                </a:extLst>
              </p:cNvPr>
              <p:cNvSpPr/>
              <p:nvPr/>
            </p:nvSpPr>
            <p:spPr>
              <a:xfrm>
                <a:off x="5049558" y="3789357"/>
                <a:ext cx="129839" cy="339438"/>
              </a:xfrm>
              <a:prstGeom prst="arc">
                <a:avLst>
                  <a:gd name="adj1" fmla="val 16410632"/>
                  <a:gd name="adj2" fmla="val 530682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弧形 368">
                <a:extLst>
                  <a:ext uri="{FF2B5EF4-FFF2-40B4-BE49-F238E27FC236}">
                    <a16:creationId xmlns:a16="http://schemas.microsoft.com/office/drawing/2014/main" id="{008F0F4C-513B-4F57-8755-DFF9E708D7F1}"/>
                  </a:ext>
                </a:extLst>
              </p:cNvPr>
              <p:cNvSpPr/>
              <p:nvPr/>
            </p:nvSpPr>
            <p:spPr>
              <a:xfrm flipH="1">
                <a:off x="5205608" y="3789357"/>
                <a:ext cx="129839" cy="339438"/>
              </a:xfrm>
              <a:prstGeom prst="arc">
                <a:avLst>
                  <a:gd name="adj1" fmla="val 16319828"/>
                  <a:gd name="adj2" fmla="val 5214527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弧形 369">
                <a:extLst>
                  <a:ext uri="{FF2B5EF4-FFF2-40B4-BE49-F238E27FC236}">
                    <a16:creationId xmlns:a16="http://schemas.microsoft.com/office/drawing/2014/main" id="{8BAD1633-B51B-4A8D-BAE7-F7A55546411C}"/>
                  </a:ext>
                </a:extLst>
              </p:cNvPr>
              <p:cNvSpPr/>
              <p:nvPr/>
            </p:nvSpPr>
            <p:spPr>
              <a:xfrm>
                <a:off x="5354498" y="3706582"/>
                <a:ext cx="122680" cy="496674"/>
              </a:xfrm>
              <a:prstGeom prst="arc">
                <a:avLst>
                  <a:gd name="adj1" fmla="val 16788982"/>
                  <a:gd name="adj2" fmla="val 485865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弧形 371">
                <a:extLst>
                  <a:ext uri="{FF2B5EF4-FFF2-40B4-BE49-F238E27FC236}">
                    <a16:creationId xmlns:a16="http://schemas.microsoft.com/office/drawing/2014/main" id="{31F9D552-35A4-4805-BEB9-DF03E5C0ECD8}"/>
                  </a:ext>
                </a:extLst>
              </p:cNvPr>
              <p:cNvSpPr/>
              <p:nvPr/>
            </p:nvSpPr>
            <p:spPr>
              <a:xfrm flipH="1">
                <a:off x="5402617" y="3706582"/>
                <a:ext cx="122680" cy="496674"/>
              </a:xfrm>
              <a:prstGeom prst="arc">
                <a:avLst>
                  <a:gd name="adj1" fmla="val 16788982"/>
                  <a:gd name="adj2" fmla="val 482529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弧形 372">
                <a:extLst>
                  <a:ext uri="{FF2B5EF4-FFF2-40B4-BE49-F238E27FC236}">
                    <a16:creationId xmlns:a16="http://schemas.microsoft.com/office/drawing/2014/main" id="{BF15EAA9-5921-4062-A2E0-1F8A34D7ECC3}"/>
                  </a:ext>
                </a:extLst>
              </p:cNvPr>
              <p:cNvSpPr/>
              <p:nvPr/>
            </p:nvSpPr>
            <p:spPr>
              <a:xfrm>
                <a:off x="5180562" y="3755725"/>
                <a:ext cx="190468" cy="404239"/>
              </a:xfrm>
              <a:prstGeom prst="arc">
                <a:avLst>
                  <a:gd name="adj1" fmla="val 16945471"/>
                  <a:gd name="adj2" fmla="val 471963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5" name="弧形 374">
                <a:extLst>
                  <a:ext uri="{FF2B5EF4-FFF2-40B4-BE49-F238E27FC236}">
                    <a16:creationId xmlns:a16="http://schemas.microsoft.com/office/drawing/2014/main" id="{DE75BD97-25ED-4D34-AF31-9995D4AAF199}"/>
                  </a:ext>
                </a:extLst>
              </p:cNvPr>
              <p:cNvSpPr/>
              <p:nvPr/>
            </p:nvSpPr>
            <p:spPr>
              <a:xfrm flipH="1">
                <a:off x="5246337" y="3773505"/>
                <a:ext cx="210800" cy="373393"/>
              </a:xfrm>
              <a:prstGeom prst="arc">
                <a:avLst>
                  <a:gd name="adj1" fmla="val 16851345"/>
                  <a:gd name="adj2" fmla="val 4750162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3" name="直接连接符 362">
                <a:extLst>
                  <a:ext uri="{FF2B5EF4-FFF2-40B4-BE49-F238E27FC236}">
                    <a16:creationId xmlns:a16="http://schemas.microsoft.com/office/drawing/2014/main" id="{599C0DAC-E68A-40C4-93A6-3B14C660F4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62743" y="3789351"/>
                <a:ext cx="519739" cy="0"/>
              </a:xfrm>
              <a:prstGeom prst="line">
                <a:avLst/>
              </a:prstGeom>
              <a:ln w="2540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直接连接符 363">
                <a:extLst>
                  <a:ext uri="{FF2B5EF4-FFF2-40B4-BE49-F238E27FC236}">
                    <a16:creationId xmlns:a16="http://schemas.microsoft.com/office/drawing/2014/main" id="{37A9732D-AFB8-43B1-9D03-C3FFA140C1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62743" y="4128795"/>
                <a:ext cx="525800" cy="0"/>
              </a:xfrm>
              <a:prstGeom prst="line">
                <a:avLst/>
              </a:prstGeom>
              <a:ln w="25400" cap="rnd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D3A99458-67FD-4969-8C14-145ABB6A5537}"/>
              </a:ext>
            </a:extLst>
          </p:cNvPr>
          <p:cNvCxnSpPr>
            <a:cxnSpLocks/>
          </p:cNvCxnSpPr>
          <p:nvPr/>
        </p:nvCxnSpPr>
        <p:spPr>
          <a:xfrm flipV="1">
            <a:off x="8337794" y="3513257"/>
            <a:ext cx="0" cy="1244427"/>
          </a:xfrm>
          <a:prstGeom prst="line">
            <a:avLst/>
          </a:prstGeom>
          <a:ln w="63500" cap="rnd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连接符 341">
            <a:extLst>
              <a:ext uri="{FF2B5EF4-FFF2-40B4-BE49-F238E27FC236}">
                <a16:creationId xmlns:a16="http://schemas.microsoft.com/office/drawing/2014/main" id="{E471914D-C1BA-4C24-9CBB-43E826E8B3AE}"/>
              </a:ext>
            </a:extLst>
          </p:cNvPr>
          <p:cNvCxnSpPr>
            <a:cxnSpLocks/>
          </p:cNvCxnSpPr>
          <p:nvPr/>
        </p:nvCxnSpPr>
        <p:spPr>
          <a:xfrm flipH="1">
            <a:off x="7919511" y="3513257"/>
            <a:ext cx="1013213" cy="0"/>
          </a:xfrm>
          <a:prstGeom prst="line">
            <a:avLst/>
          </a:prstGeom>
          <a:ln w="2540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直接连接符 328">
            <a:extLst>
              <a:ext uri="{FF2B5EF4-FFF2-40B4-BE49-F238E27FC236}">
                <a16:creationId xmlns:a16="http://schemas.microsoft.com/office/drawing/2014/main" id="{0CE7880B-78CD-4DDC-B1D0-7C9AEE8D31B2}"/>
              </a:ext>
            </a:extLst>
          </p:cNvPr>
          <p:cNvCxnSpPr>
            <a:cxnSpLocks/>
            <a:stCxn id="328" idx="0"/>
          </p:cNvCxnSpPr>
          <p:nvPr/>
        </p:nvCxnSpPr>
        <p:spPr>
          <a:xfrm flipH="1">
            <a:off x="3893261" y="3162497"/>
            <a:ext cx="2068084" cy="0"/>
          </a:xfrm>
          <a:prstGeom prst="line">
            <a:avLst/>
          </a:prstGeom>
          <a:ln w="47625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>
            <a:extLst>
              <a:ext uri="{FF2B5EF4-FFF2-40B4-BE49-F238E27FC236}">
                <a16:creationId xmlns:a16="http://schemas.microsoft.com/office/drawing/2014/main" id="{22F01CC7-DFDF-49E3-BD16-015A572ABE8A}"/>
              </a:ext>
            </a:extLst>
          </p:cNvPr>
          <p:cNvCxnSpPr>
            <a:cxnSpLocks/>
            <a:stCxn id="328" idx="2"/>
          </p:cNvCxnSpPr>
          <p:nvPr/>
        </p:nvCxnSpPr>
        <p:spPr>
          <a:xfrm flipH="1">
            <a:off x="3893261" y="5130873"/>
            <a:ext cx="2068084" cy="0"/>
          </a:xfrm>
          <a:prstGeom prst="line">
            <a:avLst/>
          </a:prstGeom>
          <a:ln w="47625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Line 123">
            <a:extLst>
              <a:ext uri="{FF2B5EF4-FFF2-40B4-BE49-F238E27FC236}">
                <a16:creationId xmlns:a16="http://schemas.microsoft.com/office/drawing/2014/main" id="{5CA46D37-807B-454F-A7A8-90D6F08AA58B}"/>
              </a:ext>
            </a:extLst>
          </p:cNvPr>
          <p:cNvSpPr/>
          <p:nvPr/>
        </p:nvSpPr>
        <p:spPr>
          <a:xfrm>
            <a:off x="8337794" y="4478984"/>
            <a:ext cx="0" cy="146565"/>
          </a:xfrm>
          <a:prstGeom prst="line">
            <a:avLst/>
          </a:prstGeom>
          <a:ln w="444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FF68D004-654C-4BE8-97FF-6A63B54533A2}"/>
              </a:ext>
            </a:extLst>
          </p:cNvPr>
          <p:cNvCxnSpPr>
            <a:cxnSpLocks/>
          </p:cNvCxnSpPr>
          <p:nvPr/>
        </p:nvCxnSpPr>
        <p:spPr>
          <a:xfrm flipH="1">
            <a:off x="7930458" y="4757684"/>
            <a:ext cx="1002265" cy="0"/>
          </a:xfrm>
          <a:prstGeom prst="line">
            <a:avLst/>
          </a:prstGeom>
          <a:ln w="2540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F751C4A9-E012-4CBA-A747-DB6EC422E58D}"/>
              </a:ext>
            </a:extLst>
          </p:cNvPr>
          <p:cNvCxnSpPr>
            <a:cxnSpLocks/>
          </p:cNvCxnSpPr>
          <p:nvPr/>
        </p:nvCxnSpPr>
        <p:spPr>
          <a:xfrm flipV="1">
            <a:off x="8932724" y="3513257"/>
            <a:ext cx="0" cy="1244427"/>
          </a:xfrm>
          <a:prstGeom prst="line">
            <a:avLst/>
          </a:prstGeom>
          <a:ln w="2540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连接符 390">
            <a:extLst>
              <a:ext uri="{FF2B5EF4-FFF2-40B4-BE49-F238E27FC236}">
                <a16:creationId xmlns:a16="http://schemas.microsoft.com/office/drawing/2014/main" id="{B9474C73-1DDF-49EB-969D-25318DFE9236}"/>
              </a:ext>
            </a:extLst>
          </p:cNvPr>
          <p:cNvCxnSpPr>
            <a:cxnSpLocks/>
          </p:cNvCxnSpPr>
          <p:nvPr/>
        </p:nvCxnSpPr>
        <p:spPr>
          <a:xfrm>
            <a:off x="8347259" y="4324711"/>
            <a:ext cx="239644" cy="432970"/>
          </a:xfrm>
          <a:prstGeom prst="line">
            <a:avLst/>
          </a:prstGeom>
          <a:ln w="25400" cap="rnd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Text Box 64">
            <a:extLst>
              <a:ext uri="{FF2B5EF4-FFF2-40B4-BE49-F238E27FC236}">
                <a16:creationId xmlns:a16="http://schemas.microsoft.com/office/drawing/2014/main" id="{F310C2FB-AB95-4C64-A239-8EB9D4EACD71}"/>
              </a:ext>
            </a:extLst>
          </p:cNvPr>
          <p:cNvSpPr txBox="1"/>
          <p:nvPr/>
        </p:nvSpPr>
        <p:spPr>
          <a:xfrm>
            <a:off x="5959773" y="2303634"/>
            <a:ext cx="383229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bg1"/>
              </a:buClr>
              <a:buSzPct val="80000"/>
              <a:buFont typeface="Wingdings" panose="05000000000000000000" pitchFamily="2" charset="2"/>
            </a:pP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f</a:t>
            </a:r>
          </a:p>
        </p:txBody>
      </p:sp>
      <p:sp>
        <p:nvSpPr>
          <p:cNvPr id="506" name="Line 66">
            <a:extLst>
              <a:ext uri="{FF2B5EF4-FFF2-40B4-BE49-F238E27FC236}">
                <a16:creationId xmlns:a16="http://schemas.microsoft.com/office/drawing/2014/main" id="{0C63C2D0-61C5-4CFD-B2F5-CB6DA9E92C14}"/>
              </a:ext>
            </a:extLst>
          </p:cNvPr>
          <p:cNvSpPr/>
          <p:nvPr/>
        </p:nvSpPr>
        <p:spPr>
          <a:xfrm>
            <a:off x="8335287" y="2745198"/>
            <a:ext cx="0" cy="2837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8" name="Line 68">
            <a:extLst>
              <a:ext uri="{FF2B5EF4-FFF2-40B4-BE49-F238E27FC236}">
                <a16:creationId xmlns:a16="http://schemas.microsoft.com/office/drawing/2014/main" id="{1B4ED471-1A10-4108-B032-3CFD290D933A}"/>
              </a:ext>
            </a:extLst>
          </p:cNvPr>
          <p:cNvSpPr/>
          <p:nvPr/>
        </p:nvSpPr>
        <p:spPr>
          <a:xfrm>
            <a:off x="3967488" y="2745198"/>
            <a:ext cx="0" cy="2837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35" name="Line 297">
            <a:extLst>
              <a:ext uri="{FF2B5EF4-FFF2-40B4-BE49-F238E27FC236}">
                <a16:creationId xmlns:a16="http://schemas.microsoft.com/office/drawing/2014/main" id="{779D957F-9A63-4998-94FB-231C2ED5BE1A}"/>
              </a:ext>
            </a:extLst>
          </p:cNvPr>
          <p:cNvSpPr/>
          <p:nvPr/>
        </p:nvSpPr>
        <p:spPr>
          <a:xfrm flipH="1">
            <a:off x="3962848" y="2889818"/>
            <a:ext cx="4380519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328" name="矩形: 圆角 327">
            <a:extLst>
              <a:ext uri="{FF2B5EF4-FFF2-40B4-BE49-F238E27FC236}">
                <a16:creationId xmlns:a16="http://schemas.microsoft.com/office/drawing/2014/main" id="{9EAEBF0B-B05E-40A6-BCC7-141AF701B5A2}"/>
              </a:ext>
            </a:extLst>
          </p:cNvPr>
          <p:cNvSpPr/>
          <p:nvPr/>
        </p:nvSpPr>
        <p:spPr>
          <a:xfrm flipH="1">
            <a:off x="3893258" y="3162497"/>
            <a:ext cx="4136175" cy="1968376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 w="476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D809AF2-F5AE-4C96-B29B-C67F3E71BDC4}"/>
              </a:ext>
            </a:extLst>
          </p:cNvPr>
          <p:cNvGrpSpPr/>
          <p:nvPr/>
        </p:nvGrpSpPr>
        <p:grpSpPr>
          <a:xfrm>
            <a:off x="2169639" y="3560117"/>
            <a:ext cx="6179897" cy="1346953"/>
            <a:chOff x="2169639" y="3560117"/>
            <a:chExt cx="6179897" cy="1346953"/>
          </a:xfrm>
        </p:grpSpPr>
        <p:cxnSp>
          <p:nvCxnSpPr>
            <p:cNvPr id="301" name="直接连接符 300">
              <a:extLst>
                <a:ext uri="{FF2B5EF4-FFF2-40B4-BE49-F238E27FC236}">
                  <a16:creationId xmlns:a16="http://schemas.microsoft.com/office/drawing/2014/main" id="{7D57A446-6362-455A-BF3B-631B8EE320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5253" y="4522479"/>
              <a:ext cx="4304283" cy="22482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10CA20C5-0EA3-433B-861F-024307C33A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5251" y="3727588"/>
              <a:ext cx="4289172" cy="826927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426F9695-2FD1-44DD-A7DC-40291304E6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0302" y="3935393"/>
              <a:ext cx="6154121" cy="61621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48CD403-1D4A-4894-A10A-3CE21CDAC5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7618" y="4324711"/>
              <a:ext cx="1777136" cy="169514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8047DD71-81D8-42B3-912B-6D4187F57D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9639" y="3560117"/>
              <a:ext cx="1777136" cy="169514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0FADA14-A4A0-4E30-BFE5-638202E1B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7793" y="4732570"/>
              <a:ext cx="1777136" cy="169514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16BB3033-85F2-442A-B6CA-BE08BB284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3840" y="4551603"/>
              <a:ext cx="4250583" cy="355467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Line 123">
            <a:extLst>
              <a:ext uri="{FF2B5EF4-FFF2-40B4-BE49-F238E27FC236}">
                <a16:creationId xmlns:a16="http://schemas.microsoft.com/office/drawing/2014/main" id="{9A093CD6-4B7B-4B0A-BA5A-98B2D13325BA}"/>
              </a:ext>
            </a:extLst>
          </p:cNvPr>
          <p:cNvSpPr/>
          <p:nvPr/>
        </p:nvSpPr>
        <p:spPr>
          <a:xfrm>
            <a:off x="8338259" y="3673690"/>
            <a:ext cx="0" cy="146565"/>
          </a:xfrm>
          <a:prstGeom prst="line">
            <a:avLst/>
          </a:prstGeom>
          <a:ln w="44450" cap="flat" cmpd="sng">
            <a:solidFill>
              <a:schemeClr val="tx1">
                <a:alpha val="50000"/>
              </a:schemeClr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" name="Line 271">
            <a:extLst>
              <a:ext uri="{FF2B5EF4-FFF2-40B4-BE49-F238E27FC236}">
                <a16:creationId xmlns:a16="http://schemas.microsoft.com/office/drawing/2014/main" id="{E8DED830-6F21-4BD6-A399-B10C471380E4}"/>
              </a:ext>
            </a:extLst>
          </p:cNvPr>
          <p:cNvSpPr/>
          <p:nvPr/>
        </p:nvSpPr>
        <p:spPr>
          <a:xfrm flipH="1">
            <a:off x="2180302" y="3052232"/>
            <a:ext cx="0" cy="2173201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FA60AE7-395E-4876-AE9F-1C0E98E7BE9E}"/>
              </a:ext>
            </a:extLst>
          </p:cNvPr>
          <p:cNvGrpSpPr/>
          <p:nvPr/>
        </p:nvGrpSpPr>
        <p:grpSpPr>
          <a:xfrm>
            <a:off x="2167466" y="3393126"/>
            <a:ext cx="6175874" cy="1336210"/>
            <a:chOff x="2167466" y="3393126"/>
            <a:chExt cx="6175874" cy="1336210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BCE2A530-54CF-4068-B9C9-D875378CE3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891" y="3738142"/>
              <a:ext cx="4204449" cy="36722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535F3457-D283-4E81-A413-E45C0B1BBFF2}"/>
                </a:ext>
              </a:extLst>
            </p:cNvPr>
            <p:cNvGrpSpPr/>
            <p:nvPr/>
          </p:nvGrpSpPr>
          <p:grpSpPr>
            <a:xfrm>
              <a:off x="2167466" y="3393126"/>
              <a:ext cx="6175873" cy="1336210"/>
              <a:chOff x="2167466" y="3393126"/>
              <a:chExt cx="6175873" cy="133621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11A97828-EECB-4954-A39E-7676D1196E26}"/>
                  </a:ext>
                </a:extLst>
              </p:cNvPr>
              <p:cNvGrpSpPr/>
              <p:nvPr/>
            </p:nvGrpSpPr>
            <p:grpSpPr>
              <a:xfrm>
                <a:off x="2167466" y="3393126"/>
                <a:ext cx="6175873" cy="934108"/>
                <a:chOff x="2167466" y="3393126"/>
                <a:chExt cx="6175873" cy="934108"/>
              </a:xfrm>
            </p:grpSpPr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20714F9F-C8CB-4972-88BF-CB4C1BFF7EE0}"/>
                    </a:ext>
                  </a:extLst>
                </p:cNvPr>
                <p:cNvGrpSpPr/>
                <p:nvPr/>
              </p:nvGrpSpPr>
              <p:grpSpPr>
                <a:xfrm flipV="1">
                  <a:off x="2167466" y="3393126"/>
                  <a:ext cx="6175873" cy="934108"/>
                  <a:chOff x="2401069" y="5040505"/>
                  <a:chExt cx="6175873" cy="934108"/>
                </a:xfrm>
              </p:grpSpPr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DE0FB042-DA36-402B-8A54-A90E4D1A0F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411733" y="5415781"/>
                    <a:ext cx="1768645" cy="177094"/>
                  </a:xfrm>
                  <a:prstGeom prst="line">
                    <a:avLst/>
                  </a:prstGeom>
                  <a:ln w="2540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83D66DB4-8339-46C3-9ED0-C9B58D2316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409048" y="5805099"/>
                    <a:ext cx="1777136" cy="169514"/>
                  </a:xfrm>
                  <a:prstGeom prst="line">
                    <a:avLst/>
                  </a:prstGeom>
                  <a:ln w="2540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3114D9CA-9AC4-4F8E-B4DC-EF4675056C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401069" y="5040505"/>
                    <a:ext cx="6175873" cy="589092"/>
                  </a:xfrm>
                  <a:prstGeom prst="line">
                    <a:avLst/>
                  </a:prstGeom>
                  <a:ln w="2540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A673A9FC-4947-46E5-B587-F4DF38F05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104964" y="3394108"/>
                  <a:ext cx="4234854" cy="353095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F00DBE49-C091-49F9-964D-34A93DABAB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5575" y="4552242"/>
                <a:ext cx="1768645" cy="177094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EC23DC25-A391-4B3C-B278-6E388ADF50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50124" y="3747203"/>
                <a:ext cx="4184299" cy="769466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7" name="Oval 112">
            <a:extLst>
              <a:ext uri="{FF2B5EF4-FFF2-40B4-BE49-F238E27FC236}">
                <a16:creationId xmlns:a16="http://schemas.microsoft.com/office/drawing/2014/main" id="{4C2348AB-C408-4202-BDAA-7123BC0BEDA9}"/>
              </a:ext>
            </a:extLst>
          </p:cNvPr>
          <p:cNvSpPr/>
          <p:nvPr/>
        </p:nvSpPr>
        <p:spPr>
          <a:xfrm>
            <a:off x="3823900" y="3189850"/>
            <a:ext cx="362284" cy="191366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15" name="Text Box 317">
            <a:extLst>
              <a:ext uri="{FF2B5EF4-FFF2-40B4-BE49-F238E27FC236}">
                <a16:creationId xmlns:a16="http://schemas.microsoft.com/office/drawing/2014/main" id="{21713235-92BE-4FBE-9907-72AC71335D7B}"/>
              </a:ext>
            </a:extLst>
          </p:cNvPr>
          <p:cNvSpPr txBox="1"/>
          <p:nvPr/>
        </p:nvSpPr>
        <p:spPr>
          <a:xfrm>
            <a:off x="1610282" y="5228721"/>
            <a:ext cx="1190896" cy="45772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bg1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反射镜</a:t>
            </a:r>
          </a:p>
        </p:txBody>
      </p:sp>
    </p:spTree>
    <p:extLst>
      <p:ext uri="{BB962C8B-B14F-4D97-AF65-F5344CB8AC3E}">
        <p14:creationId xmlns:p14="http://schemas.microsoft.com/office/powerpoint/2010/main" val="20943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0412" y="639832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16</a:t>
            </a:fld>
            <a:endParaRPr lang="zh-CN" altLang="en-US" sz="1600" b="1" dirty="0"/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8FC1BAE0-2BCB-4AC5-BCCB-B78DEF5F1B9A}"/>
              </a:ext>
            </a:extLst>
          </p:cNvPr>
          <p:cNvSpPr/>
          <p:nvPr/>
        </p:nvSpPr>
        <p:spPr>
          <a:xfrm>
            <a:off x="1579413" y="1234053"/>
            <a:ext cx="2559478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6E97B6D7-B3A7-46BB-8A17-8E596E6C60B8}"/>
              </a:ext>
            </a:extLst>
          </p:cNvPr>
          <p:cNvSpPr/>
          <p:nvPr/>
        </p:nvSpPr>
        <p:spPr>
          <a:xfrm>
            <a:off x="1841354" y="12340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分光计的光路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9" name="AutoShape 272">
            <a:extLst>
              <a:ext uri="{FF2B5EF4-FFF2-40B4-BE49-F238E27FC236}">
                <a16:creationId xmlns:a16="http://schemas.microsoft.com/office/drawing/2014/main" id="{58AA696A-5475-434C-BAD0-2E90D259B2CE}"/>
              </a:ext>
            </a:extLst>
          </p:cNvPr>
          <p:cNvCxnSpPr>
            <a:stCxn id="228" idx="1"/>
          </p:cNvCxnSpPr>
          <p:nvPr/>
        </p:nvCxnSpPr>
        <p:spPr>
          <a:xfrm flipH="1">
            <a:off x="5641032" y="4411816"/>
            <a:ext cx="2662910" cy="672945"/>
          </a:xfrm>
          <a:prstGeom prst="straightConnector1">
            <a:avLst/>
          </a:prstGeom>
          <a:ln w="9525">
            <a:noFill/>
          </a:ln>
        </p:spPr>
      </p:cxnSp>
      <p:grpSp>
        <p:nvGrpSpPr>
          <p:cNvPr id="180" name="Group 273">
            <a:extLst>
              <a:ext uri="{FF2B5EF4-FFF2-40B4-BE49-F238E27FC236}">
                <a16:creationId xmlns:a16="http://schemas.microsoft.com/office/drawing/2014/main" id="{0369582C-4053-44A9-882E-81A3F1B2E753}"/>
              </a:ext>
            </a:extLst>
          </p:cNvPr>
          <p:cNvGrpSpPr/>
          <p:nvPr/>
        </p:nvGrpSpPr>
        <p:grpSpPr>
          <a:xfrm flipH="1">
            <a:off x="7321569" y="3091691"/>
            <a:ext cx="1751590" cy="1718739"/>
            <a:chOff x="431" y="1525"/>
            <a:chExt cx="1134" cy="1134"/>
          </a:xfrm>
        </p:grpSpPr>
        <p:sp>
          <p:nvSpPr>
            <p:cNvPr id="222" name="Oval 274">
              <a:extLst>
                <a:ext uri="{FF2B5EF4-FFF2-40B4-BE49-F238E27FC236}">
                  <a16:creationId xmlns:a16="http://schemas.microsoft.com/office/drawing/2014/main" id="{C2A737F1-3F62-4F0A-819D-D5D5C11D0167}"/>
                </a:ext>
              </a:extLst>
            </p:cNvPr>
            <p:cNvSpPr/>
            <p:nvPr/>
          </p:nvSpPr>
          <p:spPr>
            <a:xfrm rot="-10800000" flipV="1">
              <a:off x="431" y="1525"/>
              <a:ext cx="1134" cy="1134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223" name="Line 275">
              <a:extLst>
                <a:ext uri="{FF2B5EF4-FFF2-40B4-BE49-F238E27FC236}">
                  <a16:creationId xmlns:a16="http://schemas.microsoft.com/office/drawing/2014/main" id="{738EAB51-7358-4B7F-B6D1-DAD31247B8D3}"/>
                </a:ext>
              </a:extLst>
            </p:cNvPr>
            <p:cNvSpPr/>
            <p:nvPr/>
          </p:nvSpPr>
          <p:spPr>
            <a:xfrm rot="-10800000" flipV="1">
              <a:off x="431" y="2092"/>
              <a:ext cx="113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4" name="Line 276">
              <a:extLst>
                <a:ext uri="{FF2B5EF4-FFF2-40B4-BE49-F238E27FC236}">
                  <a16:creationId xmlns:a16="http://schemas.microsoft.com/office/drawing/2014/main" id="{6B067EBC-3EAC-41A9-91F7-BAA2C45D510B}"/>
                </a:ext>
              </a:extLst>
            </p:cNvPr>
            <p:cNvSpPr/>
            <p:nvPr/>
          </p:nvSpPr>
          <p:spPr>
            <a:xfrm rot="-10800000" flipV="1">
              <a:off x="509" y="1797"/>
              <a:ext cx="9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5" name="Line 277">
              <a:extLst>
                <a:ext uri="{FF2B5EF4-FFF2-40B4-BE49-F238E27FC236}">
                  <a16:creationId xmlns:a16="http://schemas.microsoft.com/office/drawing/2014/main" id="{EC25F304-B106-4064-AA3C-41ED5C689B90}"/>
                </a:ext>
              </a:extLst>
            </p:cNvPr>
            <p:cNvSpPr/>
            <p:nvPr/>
          </p:nvSpPr>
          <p:spPr>
            <a:xfrm rot="5400000" flipV="1">
              <a:off x="431" y="2092"/>
              <a:ext cx="1134" cy="0"/>
            </a:xfrm>
            <a:prstGeom prst="line">
              <a:avLst/>
            </a:prstGeom>
            <a:ln w="444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26" name="Rectangle 278">
              <a:extLst>
                <a:ext uri="{FF2B5EF4-FFF2-40B4-BE49-F238E27FC236}">
                  <a16:creationId xmlns:a16="http://schemas.microsoft.com/office/drawing/2014/main" id="{3BF115D0-CBA9-4206-B233-3CA816919A1E}"/>
                </a:ext>
              </a:extLst>
            </p:cNvPr>
            <p:cNvSpPr/>
            <p:nvPr/>
          </p:nvSpPr>
          <p:spPr>
            <a:xfrm rot="-10800000" flipV="1">
              <a:off x="906" y="2295"/>
              <a:ext cx="182" cy="363"/>
            </a:xfrm>
            <a:prstGeom prst="rect">
              <a:avLst/>
            </a:prstGeom>
            <a:solidFill>
              <a:srgbClr val="098529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grpSp>
          <p:nvGrpSpPr>
            <p:cNvPr id="227" name="Group 279">
              <a:extLst>
                <a:ext uri="{FF2B5EF4-FFF2-40B4-BE49-F238E27FC236}">
                  <a16:creationId xmlns:a16="http://schemas.microsoft.com/office/drawing/2014/main" id="{A46DB63A-7A7A-40E7-8DBD-50CF7887BE05}"/>
                </a:ext>
              </a:extLst>
            </p:cNvPr>
            <p:cNvGrpSpPr/>
            <p:nvPr/>
          </p:nvGrpSpPr>
          <p:grpSpPr>
            <a:xfrm rot="-10800000" flipV="1">
              <a:off x="929" y="2312"/>
              <a:ext cx="136" cy="136"/>
              <a:chOff x="2835" y="3219"/>
              <a:chExt cx="136" cy="136"/>
            </a:xfrm>
          </p:grpSpPr>
          <p:sp>
            <p:nvSpPr>
              <p:cNvPr id="228" name="Line 280">
                <a:extLst>
                  <a:ext uri="{FF2B5EF4-FFF2-40B4-BE49-F238E27FC236}">
                    <a16:creationId xmlns:a16="http://schemas.microsoft.com/office/drawing/2014/main" id="{DED41B9D-1C07-46BD-8E91-3E956A6AB9FB}"/>
                  </a:ext>
                </a:extLst>
              </p:cNvPr>
              <p:cNvSpPr/>
              <p:nvPr/>
            </p:nvSpPr>
            <p:spPr>
              <a:xfrm>
                <a:off x="2835" y="3294"/>
                <a:ext cx="1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29" name="Line 281">
                <a:extLst>
                  <a:ext uri="{FF2B5EF4-FFF2-40B4-BE49-F238E27FC236}">
                    <a16:creationId xmlns:a16="http://schemas.microsoft.com/office/drawing/2014/main" id="{7FDCA854-82DA-490A-9FDA-BA883595A41A}"/>
                  </a:ext>
                </a:extLst>
              </p:cNvPr>
              <p:cNvSpPr/>
              <p:nvPr/>
            </p:nvSpPr>
            <p:spPr>
              <a:xfrm rot="5400000">
                <a:off x="2835" y="3287"/>
                <a:ext cx="1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E7E5CB0-5DD2-4E99-9A09-7381C5A6B92D}"/>
              </a:ext>
            </a:extLst>
          </p:cNvPr>
          <p:cNvGrpSpPr/>
          <p:nvPr/>
        </p:nvGrpSpPr>
        <p:grpSpPr>
          <a:xfrm>
            <a:off x="1997293" y="3778277"/>
            <a:ext cx="6166090" cy="619898"/>
            <a:chOff x="1997293" y="3778277"/>
            <a:chExt cx="6166090" cy="619898"/>
          </a:xfrm>
        </p:grpSpPr>
        <p:sp>
          <p:nvSpPr>
            <p:cNvPr id="220" name="Line 284">
              <a:extLst>
                <a:ext uri="{FF2B5EF4-FFF2-40B4-BE49-F238E27FC236}">
                  <a16:creationId xmlns:a16="http://schemas.microsoft.com/office/drawing/2014/main" id="{66AE9A74-5F6B-4E28-94A1-FC9FD8B0F145}"/>
                </a:ext>
              </a:extLst>
            </p:cNvPr>
            <p:cNvSpPr/>
            <p:nvPr/>
          </p:nvSpPr>
          <p:spPr>
            <a:xfrm flipH="1" flipV="1">
              <a:off x="1997293" y="3778277"/>
              <a:ext cx="6166090" cy="619898"/>
            </a:xfrm>
            <a:prstGeom prst="line">
              <a:avLst/>
            </a:prstGeom>
            <a:ln w="254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2" name="Line 286">
              <a:extLst>
                <a:ext uri="{FF2B5EF4-FFF2-40B4-BE49-F238E27FC236}">
                  <a16:creationId xmlns:a16="http://schemas.microsoft.com/office/drawing/2014/main" id="{71D775DF-B326-4683-8F84-0F6D9E9A7226}"/>
                </a:ext>
              </a:extLst>
            </p:cNvPr>
            <p:cNvSpPr/>
            <p:nvPr/>
          </p:nvSpPr>
          <p:spPr>
            <a:xfrm flipH="1">
              <a:off x="3818390" y="4398175"/>
              <a:ext cx="4344993" cy="0"/>
            </a:xfrm>
            <a:prstGeom prst="line">
              <a:avLst/>
            </a:prstGeom>
            <a:ln w="254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" name="Line 289">
              <a:extLst>
                <a:ext uri="{FF2B5EF4-FFF2-40B4-BE49-F238E27FC236}">
                  <a16:creationId xmlns:a16="http://schemas.microsoft.com/office/drawing/2014/main" id="{5644C7E5-5455-4E54-AD38-2BCC5DE651A8}"/>
                </a:ext>
              </a:extLst>
            </p:cNvPr>
            <p:cNvSpPr/>
            <p:nvPr/>
          </p:nvSpPr>
          <p:spPr>
            <a:xfrm flipH="1" flipV="1">
              <a:off x="1997293" y="4122328"/>
              <a:ext cx="1821097" cy="275847"/>
            </a:xfrm>
            <a:prstGeom prst="line">
              <a:avLst/>
            </a:prstGeom>
            <a:ln w="254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E413226-55EA-4483-8809-4D073A14BECF}"/>
              </a:ext>
            </a:extLst>
          </p:cNvPr>
          <p:cNvGrpSpPr/>
          <p:nvPr/>
        </p:nvGrpSpPr>
        <p:grpSpPr>
          <a:xfrm>
            <a:off x="1997293" y="3503946"/>
            <a:ext cx="6166090" cy="618382"/>
            <a:chOff x="1997293" y="3503946"/>
            <a:chExt cx="6166090" cy="618382"/>
          </a:xfrm>
        </p:grpSpPr>
        <p:sp>
          <p:nvSpPr>
            <p:cNvPr id="214" name="Line 288">
              <a:extLst>
                <a:ext uri="{FF2B5EF4-FFF2-40B4-BE49-F238E27FC236}">
                  <a16:creationId xmlns:a16="http://schemas.microsoft.com/office/drawing/2014/main" id="{9289304C-6326-4A3E-B0C0-326BEDA371E1}"/>
                </a:ext>
              </a:extLst>
            </p:cNvPr>
            <p:cNvSpPr/>
            <p:nvPr/>
          </p:nvSpPr>
          <p:spPr>
            <a:xfrm flipH="1">
              <a:off x="1997293" y="3503946"/>
              <a:ext cx="6166090" cy="618382"/>
            </a:xfrm>
            <a:prstGeom prst="line">
              <a:avLst/>
            </a:prstGeom>
            <a:ln w="25400" cap="flat" cmpd="sng">
              <a:solidFill>
                <a:srgbClr val="31C9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6" name="Line 290">
              <a:extLst>
                <a:ext uri="{FF2B5EF4-FFF2-40B4-BE49-F238E27FC236}">
                  <a16:creationId xmlns:a16="http://schemas.microsoft.com/office/drawing/2014/main" id="{04B4C153-CA93-4AC6-A3C2-4CC080E552BE}"/>
                </a:ext>
              </a:extLst>
            </p:cNvPr>
            <p:cNvSpPr/>
            <p:nvPr/>
          </p:nvSpPr>
          <p:spPr>
            <a:xfrm flipH="1">
              <a:off x="3818390" y="3503946"/>
              <a:ext cx="4344993" cy="0"/>
            </a:xfrm>
            <a:prstGeom prst="line">
              <a:avLst/>
            </a:prstGeom>
            <a:ln w="25400" cap="flat" cmpd="sng">
              <a:solidFill>
                <a:srgbClr val="31C9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7" name="Line 291">
              <a:extLst>
                <a:ext uri="{FF2B5EF4-FFF2-40B4-BE49-F238E27FC236}">
                  <a16:creationId xmlns:a16="http://schemas.microsoft.com/office/drawing/2014/main" id="{D410BBD6-ACFD-4ECB-87F6-C0A87A9E8880}"/>
                </a:ext>
              </a:extLst>
            </p:cNvPr>
            <p:cNvSpPr/>
            <p:nvPr/>
          </p:nvSpPr>
          <p:spPr>
            <a:xfrm flipV="1">
              <a:off x="1997293" y="3503946"/>
              <a:ext cx="1821097" cy="274331"/>
            </a:xfrm>
            <a:prstGeom prst="line">
              <a:avLst/>
            </a:prstGeom>
            <a:ln w="25400" cap="flat" cmpd="sng">
              <a:solidFill>
                <a:srgbClr val="31C9FF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82" name="Group 294">
            <a:extLst>
              <a:ext uri="{FF2B5EF4-FFF2-40B4-BE49-F238E27FC236}">
                <a16:creationId xmlns:a16="http://schemas.microsoft.com/office/drawing/2014/main" id="{97C5D3C8-6CA5-4374-8A13-EEE2DCE52374}"/>
              </a:ext>
            </a:extLst>
          </p:cNvPr>
          <p:cNvGrpSpPr/>
          <p:nvPr/>
        </p:nvGrpSpPr>
        <p:grpSpPr>
          <a:xfrm flipH="1">
            <a:off x="3818390" y="4942134"/>
            <a:ext cx="4378974" cy="206127"/>
            <a:chOff x="998" y="2704"/>
            <a:chExt cx="2835" cy="136"/>
          </a:xfrm>
        </p:grpSpPr>
        <p:sp>
          <p:nvSpPr>
            <p:cNvPr id="209" name="Line 295">
              <a:extLst>
                <a:ext uri="{FF2B5EF4-FFF2-40B4-BE49-F238E27FC236}">
                  <a16:creationId xmlns:a16="http://schemas.microsoft.com/office/drawing/2014/main" id="{DC399571-1EA2-4525-9BE8-9692E577292F}"/>
                </a:ext>
              </a:extLst>
            </p:cNvPr>
            <p:cNvSpPr/>
            <p:nvPr/>
          </p:nvSpPr>
          <p:spPr>
            <a:xfrm>
              <a:off x="998" y="2704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0" name="Line 296">
              <a:extLst>
                <a:ext uri="{FF2B5EF4-FFF2-40B4-BE49-F238E27FC236}">
                  <a16:creationId xmlns:a16="http://schemas.microsoft.com/office/drawing/2014/main" id="{C7EB7617-6208-43D2-B7F2-73EABACEB54A}"/>
                </a:ext>
              </a:extLst>
            </p:cNvPr>
            <p:cNvSpPr/>
            <p:nvPr/>
          </p:nvSpPr>
          <p:spPr>
            <a:xfrm>
              <a:off x="3833" y="2704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83" name="Line 297">
            <a:extLst>
              <a:ext uri="{FF2B5EF4-FFF2-40B4-BE49-F238E27FC236}">
                <a16:creationId xmlns:a16="http://schemas.microsoft.com/office/drawing/2014/main" id="{62947CE0-9C17-4E30-B2E3-342CD0B9DFF6}"/>
              </a:ext>
            </a:extLst>
          </p:cNvPr>
          <p:cNvSpPr/>
          <p:nvPr/>
        </p:nvSpPr>
        <p:spPr>
          <a:xfrm flipH="1">
            <a:off x="3818390" y="5045197"/>
            <a:ext cx="4380519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184" name="Text Box 298">
            <a:extLst>
              <a:ext uri="{FF2B5EF4-FFF2-40B4-BE49-F238E27FC236}">
                <a16:creationId xmlns:a16="http://schemas.microsoft.com/office/drawing/2014/main" id="{2C056D6A-0CB9-485A-9DDF-2DA5E0BFAB20}"/>
              </a:ext>
            </a:extLst>
          </p:cNvPr>
          <p:cNvSpPr txBox="1"/>
          <p:nvPr/>
        </p:nvSpPr>
        <p:spPr>
          <a:xfrm flipH="1">
            <a:off x="5793948" y="4573832"/>
            <a:ext cx="267218" cy="45620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bg1"/>
              </a:buClr>
              <a:buSzPct val="80000"/>
              <a:buFont typeface="Wingdings" panose="05000000000000000000" pitchFamily="2" charset="2"/>
            </a:pP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f</a:t>
            </a:r>
          </a:p>
        </p:txBody>
      </p:sp>
      <p:sp>
        <p:nvSpPr>
          <p:cNvPr id="186" name="Line 309">
            <a:extLst>
              <a:ext uri="{FF2B5EF4-FFF2-40B4-BE49-F238E27FC236}">
                <a16:creationId xmlns:a16="http://schemas.microsoft.com/office/drawing/2014/main" id="{8D5DA742-DF30-4822-B48E-9BB7A290F0AF}"/>
              </a:ext>
            </a:extLst>
          </p:cNvPr>
          <p:cNvSpPr/>
          <p:nvPr/>
        </p:nvSpPr>
        <p:spPr>
          <a:xfrm flipH="1" flipV="1">
            <a:off x="1297584" y="3951060"/>
            <a:ext cx="7355441" cy="1516"/>
          </a:xfrm>
          <a:prstGeom prst="line">
            <a:avLst/>
          </a:prstGeom>
          <a:ln w="28575" cap="flat" cmpd="sng">
            <a:solidFill>
              <a:schemeClr val="tx1"/>
            </a:solidFill>
            <a:prstDash val="lgDashDot"/>
            <a:headEnd type="none" w="med" len="med"/>
            <a:tailEnd type="none" w="med" len="med"/>
          </a:ln>
        </p:spPr>
      </p:sp>
      <p:grpSp>
        <p:nvGrpSpPr>
          <p:cNvPr id="190" name="greencross">
            <a:extLst>
              <a:ext uri="{FF2B5EF4-FFF2-40B4-BE49-F238E27FC236}">
                <a16:creationId xmlns:a16="http://schemas.microsoft.com/office/drawing/2014/main" id="{2E583608-5A48-4BEA-AC6C-11458CAC1C90}"/>
              </a:ext>
            </a:extLst>
          </p:cNvPr>
          <p:cNvGrpSpPr/>
          <p:nvPr/>
        </p:nvGrpSpPr>
        <p:grpSpPr>
          <a:xfrm flipH="1">
            <a:off x="8092331" y="3390273"/>
            <a:ext cx="210067" cy="206127"/>
            <a:chOff x="3832" y="1949"/>
            <a:chExt cx="136" cy="136"/>
          </a:xfrm>
        </p:grpSpPr>
        <p:sp>
          <p:nvSpPr>
            <p:cNvPr id="196" name="Line 312">
              <a:extLst>
                <a:ext uri="{FF2B5EF4-FFF2-40B4-BE49-F238E27FC236}">
                  <a16:creationId xmlns:a16="http://schemas.microsoft.com/office/drawing/2014/main" id="{BA535BC8-DE64-4CCB-843A-4D63DEDF99FC}"/>
                </a:ext>
              </a:extLst>
            </p:cNvPr>
            <p:cNvSpPr/>
            <p:nvPr/>
          </p:nvSpPr>
          <p:spPr>
            <a:xfrm rot="-10800000" flipV="1">
              <a:off x="3832" y="2024"/>
              <a:ext cx="136" cy="0"/>
            </a:xfrm>
            <a:prstGeom prst="line">
              <a:avLst/>
            </a:prstGeom>
            <a:ln w="57150" cap="flat" cmpd="sng">
              <a:solidFill>
                <a:srgbClr val="157923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7" name="Line 313">
              <a:extLst>
                <a:ext uri="{FF2B5EF4-FFF2-40B4-BE49-F238E27FC236}">
                  <a16:creationId xmlns:a16="http://schemas.microsoft.com/office/drawing/2014/main" id="{7853DA60-A74A-468C-88EB-08C36AE81DDA}"/>
                </a:ext>
              </a:extLst>
            </p:cNvPr>
            <p:cNvSpPr/>
            <p:nvPr/>
          </p:nvSpPr>
          <p:spPr>
            <a:xfrm rot="5400000" flipV="1">
              <a:off x="3833" y="2017"/>
              <a:ext cx="136" cy="0"/>
            </a:xfrm>
            <a:prstGeom prst="line">
              <a:avLst/>
            </a:prstGeom>
            <a:ln w="57150" cap="flat" cmpd="sng">
              <a:solidFill>
                <a:srgbClr val="157923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91" name="greencross">
            <a:extLst>
              <a:ext uri="{FF2B5EF4-FFF2-40B4-BE49-F238E27FC236}">
                <a16:creationId xmlns:a16="http://schemas.microsoft.com/office/drawing/2014/main" id="{2D117AFC-0CBC-4584-B04B-18F2CB75CFD6}"/>
              </a:ext>
            </a:extLst>
          </p:cNvPr>
          <p:cNvGrpSpPr/>
          <p:nvPr/>
        </p:nvGrpSpPr>
        <p:grpSpPr>
          <a:xfrm flipH="1">
            <a:off x="8092331" y="4273893"/>
            <a:ext cx="210067" cy="206127"/>
            <a:chOff x="3832" y="1949"/>
            <a:chExt cx="136" cy="136"/>
          </a:xfrm>
        </p:grpSpPr>
        <p:sp>
          <p:nvSpPr>
            <p:cNvPr id="192" name="Line 315">
              <a:extLst>
                <a:ext uri="{FF2B5EF4-FFF2-40B4-BE49-F238E27FC236}">
                  <a16:creationId xmlns:a16="http://schemas.microsoft.com/office/drawing/2014/main" id="{ECB8FA96-135D-437B-A920-9EE4B41F0FD8}"/>
                </a:ext>
              </a:extLst>
            </p:cNvPr>
            <p:cNvSpPr/>
            <p:nvPr/>
          </p:nvSpPr>
          <p:spPr>
            <a:xfrm rot="-10800000" flipV="1">
              <a:off x="3832" y="2024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3" name="Line 316">
              <a:extLst>
                <a:ext uri="{FF2B5EF4-FFF2-40B4-BE49-F238E27FC236}">
                  <a16:creationId xmlns:a16="http://schemas.microsoft.com/office/drawing/2014/main" id="{60C0B225-A7DD-4922-9C04-B0DB214F2BFD}"/>
                </a:ext>
              </a:extLst>
            </p:cNvPr>
            <p:cNvSpPr/>
            <p:nvPr/>
          </p:nvSpPr>
          <p:spPr>
            <a:xfrm rot="5400000" flipV="1">
              <a:off x="3833" y="2017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99" name="Oval 300">
            <a:extLst>
              <a:ext uri="{FF2B5EF4-FFF2-40B4-BE49-F238E27FC236}">
                <a16:creationId xmlns:a16="http://schemas.microsoft.com/office/drawing/2014/main" id="{62C39D65-9D4C-486E-8B8E-5E8F2F548866}"/>
              </a:ext>
            </a:extLst>
          </p:cNvPr>
          <p:cNvSpPr>
            <a:spLocks noChangeAspect="1"/>
          </p:cNvSpPr>
          <p:nvPr/>
        </p:nvSpPr>
        <p:spPr>
          <a:xfrm flipH="1">
            <a:off x="3679375" y="3096238"/>
            <a:ext cx="279575" cy="170964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230" name="圆角矩形 78">
            <a:extLst>
              <a:ext uri="{FF2B5EF4-FFF2-40B4-BE49-F238E27FC236}">
                <a16:creationId xmlns:a16="http://schemas.microsoft.com/office/drawing/2014/main" id="{6D80996F-74D6-4F69-A389-4075F36F53AC}"/>
              </a:ext>
            </a:extLst>
          </p:cNvPr>
          <p:cNvSpPr/>
          <p:nvPr/>
        </p:nvSpPr>
        <p:spPr>
          <a:xfrm>
            <a:off x="9221987" y="3038296"/>
            <a:ext cx="1908506" cy="1825528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1" name="Text Box 317">
            <a:extLst>
              <a:ext uri="{FF2B5EF4-FFF2-40B4-BE49-F238E27FC236}">
                <a16:creationId xmlns:a16="http://schemas.microsoft.com/office/drawing/2014/main" id="{26C58EFA-0D4D-4414-8255-D563186816D3}"/>
              </a:ext>
            </a:extLst>
          </p:cNvPr>
          <p:cNvSpPr txBox="1"/>
          <p:nvPr/>
        </p:nvSpPr>
        <p:spPr>
          <a:xfrm>
            <a:off x="1442551" y="4913493"/>
            <a:ext cx="1190896" cy="45772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bg1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反射镜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FAE7AA8-E320-4690-B452-19AEAF381CCC}"/>
              </a:ext>
            </a:extLst>
          </p:cNvPr>
          <p:cNvSpPr/>
          <p:nvPr/>
        </p:nvSpPr>
        <p:spPr>
          <a:xfrm>
            <a:off x="4454377" y="2261270"/>
            <a:ext cx="3108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自准直光路 与 </a:t>
            </a:r>
            <a:r>
              <a:rPr lang="zh-CN" altLang="en-US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绿十字</a:t>
            </a:r>
            <a:endParaRPr lang="zh-CN" altLang="en-US" sz="2400" b="1" dirty="0">
              <a:solidFill>
                <a:srgbClr val="00CC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77" name="Line 271">
            <a:extLst>
              <a:ext uri="{FF2B5EF4-FFF2-40B4-BE49-F238E27FC236}">
                <a16:creationId xmlns:a16="http://schemas.microsoft.com/office/drawing/2014/main" id="{6EE72E06-4261-4CB5-91FC-2E104FE8C602}"/>
              </a:ext>
            </a:extLst>
          </p:cNvPr>
          <p:cNvSpPr/>
          <p:nvPr/>
        </p:nvSpPr>
        <p:spPr>
          <a:xfrm flipH="1">
            <a:off x="1997293" y="3091691"/>
            <a:ext cx="0" cy="1718739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10" y="803628"/>
            <a:ext cx="2696158" cy="22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7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D5374EEF-5514-427B-85E6-FBADEE4AE3FE}"/>
              </a:ext>
            </a:extLst>
          </p:cNvPr>
          <p:cNvSpPr/>
          <p:nvPr/>
        </p:nvSpPr>
        <p:spPr>
          <a:xfrm>
            <a:off x="4622079" y="3404081"/>
            <a:ext cx="2741467" cy="2363334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0412" y="639832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17</a:t>
            </a:fld>
            <a:endParaRPr lang="zh-CN" altLang="en-US" sz="1600" b="1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F9CC818-8278-41B2-A1D3-13B7C00AD6CE}"/>
              </a:ext>
            </a:extLst>
          </p:cNvPr>
          <p:cNvGrpSpPr/>
          <p:nvPr/>
        </p:nvGrpSpPr>
        <p:grpSpPr>
          <a:xfrm>
            <a:off x="5530397" y="1778481"/>
            <a:ext cx="920748" cy="2415494"/>
            <a:chOff x="5530397" y="1273153"/>
            <a:chExt cx="920748" cy="2415494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9B13EA0F-E598-4E26-B3E7-D9BAD669EFC3}"/>
                </a:ext>
              </a:extLst>
            </p:cNvPr>
            <p:cNvCxnSpPr/>
            <p:nvPr/>
          </p:nvCxnSpPr>
          <p:spPr>
            <a:xfrm>
              <a:off x="5992813" y="1273153"/>
              <a:ext cx="0" cy="162560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F32F77BC-DD02-49A7-8CCE-7E06D84CCFE0}"/>
                </a:ext>
              </a:extLst>
            </p:cNvPr>
            <p:cNvCxnSpPr>
              <a:cxnSpLocks/>
            </p:cNvCxnSpPr>
            <p:nvPr/>
          </p:nvCxnSpPr>
          <p:spPr>
            <a:xfrm>
              <a:off x="6230711" y="1273153"/>
              <a:ext cx="0" cy="2024167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61C5E92B-287C-4BCA-B7C2-882C81311990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5" y="1273153"/>
              <a:ext cx="0" cy="241549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2E49BA4B-0F69-419C-A82B-53B1A99BEBD4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97" y="1273153"/>
              <a:ext cx="0" cy="241549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79D4AAD-A83C-4BCD-936E-CDB7CBDF2604}"/>
                </a:ext>
              </a:extLst>
            </p:cNvPr>
            <p:cNvCxnSpPr>
              <a:cxnSpLocks/>
            </p:cNvCxnSpPr>
            <p:nvPr/>
          </p:nvCxnSpPr>
          <p:spPr>
            <a:xfrm>
              <a:off x="5754302" y="1273153"/>
              <a:ext cx="0" cy="2024167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8F1D69B-C43B-4DB5-B2F2-7526A6BB2394}"/>
              </a:ext>
            </a:extLst>
          </p:cNvPr>
          <p:cNvGrpSpPr/>
          <p:nvPr/>
        </p:nvGrpSpPr>
        <p:grpSpPr>
          <a:xfrm>
            <a:off x="3804532" y="3202455"/>
            <a:ext cx="4378754" cy="1258468"/>
            <a:chOff x="3804532" y="2697127"/>
            <a:chExt cx="4378754" cy="1258468"/>
          </a:xfrm>
        </p:grpSpPr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1A20EFD1-31F3-4120-81D0-A2496644B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6816" y="2697127"/>
              <a:ext cx="2186470" cy="1257426"/>
            </a:xfrm>
            <a:prstGeom prst="straightConnector1">
              <a:avLst/>
            </a:prstGeom>
            <a:ln w="15875">
              <a:prstDash val="dash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89621695-23AA-4605-ADE8-94457CED93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04532" y="2697127"/>
              <a:ext cx="2188281" cy="1258468"/>
            </a:xfrm>
            <a:prstGeom prst="straightConnector1">
              <a:avLst/>
            </a:prstGeom>
            <a:ln w="15875">
              <a:prstDash val="dash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43804B8-49CB-4673-ACDC-C21CE47AD0C2}"/>
              </a:ext>
            </a:extLst>
          </p:cNvPr>
          <p:cNvGrpSpPr/>
          <p:nvPr/>
        </p:nvGrpSpPr>
        <p:grpSpPr>
          <a:xfrm>
            <a:off x="3231136" y="3404081"/>
            <a:ext cx="5527777" cy="2051505"/>
            <a:chOff x="3231136" y="2898753"/>
            <a:chExt cx="5527777" cy="2051505"/>
          </a:xfrm>
        </p:grpSpPr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B4ADD01F-D2FC-4E2B-8E25-94C9A67676E9}"/>
                </a:ext>
              </a:extLst>
            </p:cNvPr>
            <p:cNvCxnSpPr>
              <a:cxnSpLocks/>
            </p:cNvCxnSpPr>
            <p:nvPr/>
          </p:nvCxnSpPr>
          <p:spPr>
            <a:xfrm>
              <a:off x="6451145" y="3688647"/>
              <a:ext cx="2089570" cy="125911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88A75B0C-8F12-4C17-AC39-3F36FC3B1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0827" y="3691144"/>
              <a:ext cx="2089570" cy="125911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A33B89C-1791-4A30-9C48-3CE431369B3E}"/>
                </a:ext>
              </a:extLst>
            </p:cNvPr>
            <p:cNvCxnSpPr>
              <a:cxnSpLocks/>
            </p:cNvCxnSpPr>
            <p:nvPr/>
          </p:nvCxnSpPr>
          <p:spPr>
            <a:xfrm>
              <a:off x="6232947" y="3301978"/>
              <a:ext cx="2404667" cy="1448982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FEA3BF28-7FD0-46D6-AB24-893428E1FE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3928" y="3301978"/>
              <a:ext cx="2409812" cy="1452082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38744C8E-B84C-496D-80DF-AA7B691E1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1136" y="2898753"/>
              <a:ext cx="2757672" cy="1661693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9AE2481B-FCBA-4A5C-9083-A22EDEF76D2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817" y="2898753"/>
              <a:ext cx="2762096" cy="1664359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928B7E8-5494-4712-A67C-240E3FDA7067}"/>
              </a:ext>
            </a:extLst>
          </p:cNvPr>
          <p:cNvSpPr txBox="1"/>
          <p:nvPr/>
        </p:nvSpPr>
        <p:spPr>
          <a:xfrm>
            <a:off x="5671028" y="364652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∠A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1F703291-5963-4562-9D00-0A901FC94041}"/>
              </a:ext>
            </a:extLst>
          </p:cNvPr>
          <p:cNvSpPr/>
          <p:nvPr/>
        </p:nvSpPr>
        <p:spPr>
          <a:xfrm>
            <a:off x="5807366" y="3259546"/>
            <a:ext cx="361661" cy="404580"/>
          </a:xfrm>
          <a:prstGeom prst="arc">
            <a:avLst>
              <a:gd name="adj1" fmla="val 2997950"/>
              <a:gd name="adj2" fmla="val 776009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0F57D60-83E5-4279-8DF8-E63C440F9378}"/>
              </a:ext>
            </a:extLst>
          </p:cNvPr>
          <p:cNvGrpSpPr/>
          <p:nvPr/>
        </p:nvGrpSpPr>
        <p:grpSpPr>
          <a:xfrm>
            <a:off x="4829839" y="2219303"/>
            <a:ext cx="2284198" cy="3092180"/>
            <a:chOff x="4829839" y="1713975"/>
            <a:chExt cx="2284198" cy="3092180"/>
          </a:xfrm>
        </p:grpSpPr>
        <p:sp>
          <p:nvSpPr>
            <p:cNvPr id="76" name="弧形 75">
              <a:extLst>
                <a:ext uri="{FF2B5EF4-FFF2-40B4-BE49-F238E27FC236}">
                  <a16:creationId xmlns:a16="http://schemas.microsoft.com/office/drawing/2014/main" id="{B0D89F08-6803-4989-B351-853866043E03}"/>
                </a:ext>
              </a:extLst>
            </p:cNvPr>
            <p:cNvSpPr/>
            <p:nvPr/>
          </p:nvSpPr>
          <p:spPr>
            <a:xfrm>
              <a:off x="4829839" y="1713975"/>
              <a:ext cx="2284198" cy="2555268"/>
            </a:xfrm>
            <a:prstGeom prst="arc">
              <a:avLst>
                <a:gd name="adj1" fmla="val 2997950"/>
                <a:gd name="adj2" fmla="val 7760090"/>
              </a:avLst>
            </a:prstGeom>
            <a:ln w="158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513DE6A4-C50E-4D4B-ABD9-67C6954C3E47}"/>
                </a:ext>
              </a:extLst>
            </p:cNvPr>
            <p:cNvSpPr txBox="1"/>
            <p:nvPr/>
          </p:nvSpPr>
          <p:spPr>
            <a:xfrm>
              <a:off x="5717448" y="4344490"/>
              <a:ext cx="670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∠</a:t>
              </a:r>
              <a:r>
                <a:rPr lang="el-GR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φ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E08DFAA0-11E1-4BD5-B5E4-C105A68C24D0}"/>
              </a:ext>
            </a:extLst>
          </p:cNvPr>
          <p:cNvSpPr/>
          <p:nvPr/>
        </p:nvSpPr>
        <p:spPr>
          <a:xfrm>
            <a:off x="4622079" y="5767415"/>
            <a:ext cx="2741467" cy="4739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EC1E58CA-28BB-4D75-AD6D-87FC2CA6FEDA}"/>
              </a:ext>
            </a:extLst>
          </p:cNvPr>
          <p:cNvSpPr txBox="1"/>
          <p:nvPr/>
        </p:nvSpPr>
        <p:spPr>
          <a:xfrm>
            <a:off x="5005797" y="5930959"/>
            <a:ext cx="218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</a:t>
            </a:r>
            <a:r>
              <a:rPr lang="el-GR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2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∠A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D315A88-8B57-4D28-950D-5F8187BB3C51}"/>
              </a:ext>
            </a:extLst>
          </p:cNvPr>
          <p:cNvSpPr/>
          <p:nvPr/>
        </p:nvSpPr>
        <p:spPr>
          <a:xfrm>
            <a:off x="1579413" y="1234053"/>
            <a:ext cx="2559478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57AB64D-D577-4FA8-85E6-85B2B9E15B78}"/>
              </a:ext>
            </a:extLst>
          </p:cNvPr>
          <p:cNvSpPr/>
          <p:nvPr/>
        </p:nvSpPr>
        <p:spPr>
          <a:xfrm>
            <a:off x="1841354" y="12340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棱镜顶角光路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4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8ACB8BE3-F018-4E78-BD9D-CA7262604DF5}"/>
              </a:ext>
            </a:extLst>
          </p:cNvPr>
          <p:cNvGrpSpPr/>
          <p:nvPr/>
        </p:nvGrpSpPr>
        <p:grpSpPr>
          <a:xfrm rot="21180000">
            <a:off x="7671867" y="3151759"/>
            <a:ext cx="2741467" cy="2410733"/>
            <a:chOff x="2506200" y="3345321"/>
            <a:chExt cx="2741467" cy="2410733"/>
          </a:xfrm>
        </p:grpSpPr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30A5B3C4-C119-4CE1-9F96-AAE59E223E3F}"/>
                </a:ext>
              </a:extLst>
            </p:cNvPr>
            <p:cNvSpPr/>
            <p:nvPr/>
          </p:nvSpPr>
          <p:spPr>
            <a:xfrm>
              <a:off x="2506200" y="3345321"/>
              <a:ext cx="2741467" cy="2363334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C2E089A-F8CC-4D37-9BC3-AA27E1C4037C}"/>
                </a:ext>
              </a:extLst>
            </p:cNvPr>
            <p:cNvSpPr/>
            <p:nvPr/>
          </p:nvSpPr>
          <p:spPr>
            <a:xfrm>
              <a:off x="2506200" y="5708655"/>
              <a:ext cx="2741467" cy="47399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14BCBFE-1559-4808-AB61-D5A45331DD42}"/>
              </a:ext>
            </a:extLst>
          </p:cNvPr>
          <p:cNvCxnSpPr>
            <a:cxnSpLocks/>
          </p:cNvCxnSpPr>
          <p:nvPr/>
        </p:nvCxnSpPr>
        <p:spPr>
          <a:xfrm flipV="1">
            <a:off x="9157210" y="2572018"/>
            <a:ext cx="1772880" cy="1331259"/>
          </a:xfrm>
          <a:prstGeom prst="straightConnector1">
            <a:avLst/>
          </a:prstGeom>
          <a:ln w="15875">
            <a:prstDash val="dash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8472E32-F384-43B6-B56C-845D8771DE48}"/>
              </a:ext>
            </a:extLst>
          </p:cNvPr>
          <p:cNvCxnSpPr>
            <a:cxnSpLocks/>
          </p:cNvCxnSpPr>
          <p:nvPr/>
        </p:nvCxnSpPr>
        <p:spPr>
          <a:xfrm rot="21180000" flipH="1" flipV="1">
            <a:off x="6884279" y="2783472"/>
            <a:ext cx="2188281" cy="1258468"/>
          </a:xfrm>
          <a:prstGeom prst="straightConnector1">
            <a:avLst/>
          </a:prstGeom>
          <a:ln w="15875">
            <a:prstDash val="dash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67A7E32-33EB-453F-8E87-E2896BF1C39C}"/>
              </a:ext>
            </a:extLst>
          </p:cNvPr>
          <p:cNvCxnSpPr>
            <a:cxnSpLocks/>
          </p:cNvCxnSpPr>
          <p:nvPr/>
        </p:nvCxnSpPr>
        <p:spPr>
          <a:xfrm>
            <a:off x="9348996" y="3756505"/>
            <a:ext cx="2272996" cy="101542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6CE24D1-E574-4C18-9A97-0401BBCE0E58}"/>
              </a:ext>
            </a:extLst>
          </p:cNvPr>
          <p:cNvCxnSpPr>
            <a:cxnSpLocks/>
          </p:cNvCxnSpPr>
          <p:nvPr/>
        </p:nvCxnSpPr>
        <p:spPr>
          <a:xfrm flipH="1">
            <a:off x="6595577" y="4216307"/>
            <a:ext cx="1839301" cy="144074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94B917C-D0D8-43E6-86AA-3D55093EFBEC}"/>
              </a:ext>
            </a:extLst>
          </p:cNvPr>
          <p:cNvCxnSpPr>
            <a:cxnSpLocks/>
          </p:cNvCxnSpPr>
          <p:nvPr/>
        </p:nvCxnSpPr>
        <p:spPr>
          <a:xfrm rot="21180000">
            <a:off x="9207415" y="3307868"/>
            <a:ext cx="2404667" cy="14489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DBA8D078-B5B2-4552-AD4B-2F08582FB91B}"/>
              </a:ext>
            </a:extLst>
          </p:cNvPr>
          <p:cNvCxnSpPr>
            <a:cxnSpLocks/>
          </p:cNvCxnSpPr>
          <p:nvPr/>
        </p:nvCxnSpPr>
        <p:spPr>
          <a:xfrm rot="21180000" flipH="1">
            <a:off x="6344405" y="3839478"/>
            <a:ext cx="2409812" cy="14520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B1CCA72-4A36-4271-A457-C61D8965108B}"/>
              </a:ext>
            </a:extLst>
          </p:cNvPr>
          <p:cNvCxnSpPr>
            <a:cxnSpLocks/>
          </p:cNvCxnSpPr>
          <p:nvPr/>
        </p:nvCxnSpPr>
        <p:spPr>
          <a:xfrm flipH="1">
            <a:off x="6289616" y="3161231"/>
            <a:ext cx="2602113" cy="203826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8C026DD-9EF5-4B78-9CA0-3A7B63C7C242}"/>
              </a:ext>
            </a:extLst>
          </p:cNvPr>
          <p:cNvCxnSpPr>
            <a:cxnSpLocks/>
          </p:cNvCxnSpPr>
          <p:nvPr/>
        </p:nvCxnSpPr>
        <p:spPr>
          <a:xfrm>
            <a:off x="8899678" y="3160255"/>
            <a:ext cx="2860690" cy="127796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E7BF5B-8BD0-4AB6-A369-E0891CD581CA}"/>
              </a:ext>
            </a:extLst>
          </p:cNvPr>
          <p:cNvGrpSpPr/>
          <p:nvPr/>
        </p:nvGrpSpPr>
        <p:grpSpPr>
          <a:xfrm rot="600000">
            <a:off x="1649221" y="3180335"/>
            <a:ext cx="2741467" cy="2410733"/>
            <a:chOff x="2506200" y="3345321"/>
            <a:chExt cx="2741467" cy="2410733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D5374EEF-5514-427B-85E6-FBADEE4AE3FE}"/>
                </a:ext>
              </a:extLst>
            </p:cNvPr>
            <p:cNvSpPr/>
            <p:nvPr/>
          </p:nvSpPr>
          <p:spPr>
            <a:xfrm>
              <a:off x="2506200" y="3345321"/>
              <a:ext cx="2741467" cy="2363334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E08DFAA0-11E1-4BD5-B5E4-C105A68C24D0}"/>
                </a:ext>
              </a:extLst>
            </p:cNvPr>
            <p:cNvSpPr/>
            <p:nvPr/>
          </p:nvSpPr>
          <p:spPr>
            <a:xfrm>
              <a:off x="2506200" y="5708655"/>
              <a:ext cx="2741467" cy="47399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0412" y="639832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18</a:t>
            </a:fld>
            <a:endParaRPr lang="zh-CN" altLang="en-US" sz="1600" b="1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B13EA0F-E598-4E26-B3E7-D9BAD669EFC3}"/>
              </a:ext>
            </a:extLst>
          </p:cNvPr>
          <p:cNvCxnSpPr/>
          <p:nvPr/>
        </p:nvCxnSpPr>
        <p:spPr>
          <a:xfrm>
            <a:off x="3217465" y="1557329"/>
            <a:ext cx="0" cy="16256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32F77BC-DD02-49A7-8CCE-7E06D84CCFE0}"/>
              </a:ext>
            </a:extLst>
          </p:cNvPr>
          <p:cNvCxnSpPr>
            <a:cxnSpLocks/>
          </p:cNvCxnSpPr>
          <p:nvPr/>
        </p:nvCxnSpPr>
        <p:spPr>
          <a:xfrm>
            <a:off x="3455363" y="1557329"/>
            <a:ext cx="0" cy="225245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1C5E92B-287C-4BCA-B7C2-882C81311990}"/>
              </a:ext>
            </a:extLst>
          </p:cNvPr>
          <p:cNvCxnSpPr>
            <a:cxnSpLocks/>
          </p:cNvCxnSpPr>
          <p:nvPr/>
        </p:nvCxnSpPr>
        <p:spPr>
          <a:xfrm>
            <a:off x="3675797" y="1557329"/>
            <a:ext cx="0" cy="285243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E49BA4B-0F69-419C-A82B-53B1A99BEBD4}"/>
              </a:ext>
            </a:extLst>
          </p:cNvPr>
          <p:cNvCxnSpPr>
            <a:cxnSpLocks/>
          </p:cNvCxnSpPr>
          <p:nvPr/>
        </p:nvCxnSpPr>
        <p:spPr>
          <a:xfrm>
            <a:off x="2755049" y="1557329"/>
            <a:ext cx="0" cy="221941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79D4AAD-A83C-4BCD-936E-CDB7CBDF2604}"/>
              </a:ext>
            </a:extLst>
          </p:cNvPr>
          <p:cNvCxnSpPr>
            <a:cxnSpLocks/>
          </p:cNvCxnSpPr>
          <p:nvPr/>
        </p:nvCxnSpPr>
        <p:spPr>
          <a:xfrm>
            <a:off x="2978954" y="1557329"/>
            <a:ext cx="0" cy="193715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928B7E8-5494-4712-A67C-240E3FDA7067}"/>
              </a:ext>
            </a:extLst>
          </p:cNvPr>
          <p:cNvSpPr txBox="1"/>
          <p:nvPr/>
        </p:nvSpPr>
        <p:spPr>
          <a:xfrm>
            <a:off x="2822792" y="345399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∠A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1F703291-5963-4562-9D00-0A901FC94041}"/>
              </a:ext>
            </a:extLst>
          </p:cNvPr>
          <p:cNvSpPr/>
          <p:nvPr/>
        </p:nvSpPr>
        <p:spPr>
          <a:xfrm rot="600000">
            <a:off x="3036781" y="3052683"/>
            <a:ext cx="361661" cy="404580"/>
          </a:xfrm>
          <a:prstGeom prst="arc">
            <a:avLst>
              <a:gd name="adj1" fmla="val 2997950"/>
              <a:gd name="adj2" fmla="val 776009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6" name="弧形 75">
            <a:extLst>
              <a:ext uri="{FF2B5EF4-FFF2-40B4-BE49-F238E27FC236}">
                <a16:creationId xmlns:a16="http://schemas.microsoft.com/office/drawing/2014/main" id="{B0D89F08-6803-4989-B351-853866043E03}"/>
              </a:ext>
            </a:extLst>
          </p:cNvPr>
          <p:cNvSpPr/>
          <p:nvPr/>
        </p:nvSpPr>
        <p:spPr>
          <a:xfrm rot="600000">
            <a:off x="1998797" y="1790656"/>
            <a:ext cx="2284198" cy="2555268"/>
          </a:xfrm>
          <a:prstGeom prst="arc">
            <a:avLst>
              <a:gd name="adj1" fmla="val 2997950"/>
              <a:gd name="adj2" fmla="val 7760090"/>
            </a:avLst>
          </a:prstGeom>
          <a:ln w="15875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13DE6A4-C50E-4D4B-ABD9-67C6954C3E47}"/>
              </a:ext>
            </a:extLst>
          </p:cNvPr>
          <p:cNvSpPr txBox="1"/>
          <p:nvPr/>
        </p:nvSpPr>
        <p:spPr>
          <a:xfrm>
            <a:off x="2592040" y="4378532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</a:t>
            </a:r>
            <a:r>
              <a:rPr lang="el-GR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4ADD01F-D2FC-4E2B-8E25-94C9A67676E9}"/>
              </a:ext>
            </a:extLst>
          </p:cNvPr>
          <p:cNvCxnSpPr>
            <a:cxnSpLocks/>
          </p:cNvCxnSpPr>
          <p:nvPr/>
        </p:nvCxnSpPr>
        <p:spPr>
          <a:xfrm>
            <a:off x="3680630" y="4391409"/>
            <a:ext cx="1700317" cy="148181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8A75B0C-8F12-4C17-AC39-3F36FC3B17E9}"/>
              </a:ext>
            </a:extLst>
          </p:cNvPr>
          <p:cNvCxnSpPr>
            <a:cxnSpLocks/>
          </p:cNvCxnSpPr>
          <p:nvPr/>
        </p:nvCxnSpPr>
        <p:spPr>
          <a:xfrm flipH="1">
            <a:off x="404681" y="3776782"/>
            <a:ext cx="2345896" cy="90388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A33B89C-1791-4A30-9C48-3CE431369B3E}"/>
              </a:ext>
            </a:extLst>
          </p:cNvPr>
          <p:cNvCxnSpPr>
            <a:cxnSpLocks/>
          </p:cNvCxnSpPr>
          <p:nvPr/>
        </p:nvCxnSpPr>
        <p:spPr>
          <a:xfrm rot="600000">
            <a:off x="3320238" y="4002862"/>
            <a:ext cx="2404667" cy="14489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FEA3BF28-7FD0-46D6-AB24-893428E1FE82}"/>
              </a:ext>
            </a:extLst>
          </p:cNvPr>
          <p:cNvCxnSpPr>
            <a:cxnSpLocks/>
          </p:cNvCxnSpPr>
          <p:nvPr/>
        </p:nvCxnSpPr>
        <p:spPr>
          <a:xfrm rot="600000" flipH="1">
            <a:off x="455117" y="3273647"/>
            <a:ext cx="2409812" cy="145208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38744C8E-B84C-496D-80DF-AA7B691E1162}"/>
              </a:ext>
            </a:extLst>
          </p:cNvPr>
          <p:cNvCxnSpPr>
            <a:cxnSpLocks/>
          </p:cNvCxnSpPr>
          <p:nvPr/>
        </p:nvCxnSpPr>
        <p:spPr>
          <a:xfrm flipH="1">
            <a:off x="282154" y="3197952"/>
            <a:ext cx="2943166" cy="113401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9AE2481B-FCBA-4A5C-9083-A22EDEF76D2C}"/>
              </a:ext>
            </a:extLst>
          </p:cNvPr>
          <p:cNvCxnSpPr>
            <a:cxnSpLocks/>
          </p:cNvCxnSpPr>
          <p:nvPr/>
        </p:nvCxnSpPr>
        <p:spPr>
          <a:xfrm>
            <a:off x="3233208" y="3199343"/>
            <a:ext cx="2535100" cy="220932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20ECE4C-3A98-4CF8-9BF0-89045CD56E1D}"/>
              </a:ext>
            </a:extLst>
          </p:cNvPr>
          <p:cNvCxnSpPr>
            <a:cxnSpLocks/>
          </p:cNvCxnSpPr>
          <p:nvPr/>
        </p:nvCxnSpPr>
        <p:spPr>
          <a:xfrm>
            <a:off x="8892360" y="1532196"/>
            <a:ext cx="0" cy="16256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135A6D1-B71D-441D-99D2-05D4A7F015B1}"/>
              </a:ext>
            </a:extLst>
          </p:cNvPr>
          <p:cNvCxnSpPr>
            <a:cxnSpLocks/>
          </p:cNvCxnSpPr>
          <p:nvPr/>
        </p:nvCxnSpPr>
        <p:spPr>
          <a:xfrm>
            <a:off x="9130258" y="1532196"/>
            <a:ext cx="0" cy="192681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34066BA-E0EE-4416-902B-116FF216F51B}"/>
              </a:ext>
            </a:extLst>
          </p:cNvPr>
          <p:cNvCxnSpPr>
            <a:cxnSpLocks/>
          </p:cNvCxnSpPr>
          <p:nvPr/>
        </p:nvCxnSpPr>
        <p:spPr>
          <a:xfrm>
            <a:off x="9350692" y="1532196"/>
            <a:ext cx="0" cy="220907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B79066F-56C3-4801-8635-03FDDAF5E7B8}"/>
              </a:ext>
            </a:extLst>
          </p:cNvPr>
          <p:cNvCxnSpPr>
            <a:cxnSpLocks/>
          </p:cNvCxnSpPr>
          <p:nvPr/>
        </p:nvCxnSpPr>
        <p:spPr>
          <a:xfrm>
            <a:off x="8429944" y="1532196"/>
            <a:ext cx="0" cy="267599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91521C0-BD1D-42A2-AD2B-0A1A0A85443F}"/>
              </a:ext>
            </a:extLst>
          </p:cNvPr>
          <p:cNvCxnSpPr>
            <a:cxnSpLocks/>
          </p:cNvCxnSpPr>
          <p:nvPr/>
        </p:nvCxnSpPr>
        <p:spPr>
          <a:xfrm>
            <a:off x="8653849" y="1532196"/>
            <a:ext cx="0" cy="217220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8F1D69B-C43B-4DB5-B2F2-7526A6BB2394}"/>
              </a:ext>
            </a:extLst>
          </p:cNvPr>
          <p:cNvGrpSpPr/>
          <p:nvPr/>
        </p:nvGrpSpPr>
        <p:grpSpPr>
          <a:xfrm rot="600000">
            <a:off x="1183101" y="2676248"/>
            <a:ext cx="4106030" cy="1498235"/>
            <a:chOff x="3921007" y="2530186"/>
            <a:chExt cx="4106030" cy="1498235"/>
          </a:xfrm>
        </p:grpSpPr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1A20EFD1-31F3-4120-81D0-A2496644B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0567" y="2600877"/>
              <a:ext cx="2186470" cy="1257426"/>
            </a:xfrm>
            <a:prstGeom prst="straightConnector1">
              <a:avLst/>
            </a:prstGeom>
            <a:ln w="15875">
              <a:prstDash val="dash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89621695-23AA-4605-ADE8-94457CED9357}"/>
                </a:ext>
              </a:extLst>
            </p:cNvPr>
            <p:cNvCxnSpPr>
              <a:cxnSpLocks/>
            </p:cNvCxnSpPr>
            <p:nvPr/>
          </p:nvCxnSpPr>
          <p:spPr>
            <a:xfrm rot="21000000" flipH="1" flipV="1">
              <a:off x="3921007" y="2530186"/>
              <a:ext cx="1791680" cy="1498235"/>
            </a:xfrm>
            <a:prstGeom prst="straightConnector1">
              <a:avLst/>
            </a:prstGeom>
            <a:ln w="15875">
              <a:prstDash val="dash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弧形 97">
            <a:extLst>
              <a:ext uri="{FF2B5EF4-FFF2-40B4-BE49-F238E27FC236}">
                <a16:creationId xmlns:a16="http://schemas.microsoft.com/office/drawing/2014/main" id="{0926616E-8FB9-4F63-A555-183BE877FE0D}"/>
              </a:ext>
            </a:extLst>
          </p:cNvPr>
          <p:cNvSpPr/>
          <p:nvPr/>
        </p:nvSpPr>
        <p:spPr>
          <a:xfrm rot="-480000">
            <a:off x="7771085" y="2082846"/>
            <a:ext cx="2284198" cy="2555268"/>
          </a:xfrm>
          <a:prstGeom prst="arc">
            <a:avLst>
              <a:gd name="adj1" fmla="val 2997950"/>
              <a:gd name="adj2" fmla="val 7760090"/>
            </a:avLst>
          </a:prstGeom>
          <a:ln w="15875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89CEEF33-FE08-43AF-876F-7A5DE47084E1}"/>
              </a:ext>
            </a:extLst>
          </p:cNvPr>
          <p:cNvSpPr txBox="1"/>
          <p:nvPr/>
        </p:nvSpPr>
        <p:spPr>
          <a:xfrm>
            <a:off x="9123111" y="4560109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</a:t>
            </a:r>
            <a:r>
              <a:rPr lang="el-GR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A7A8361D-3442-4FF1-A2A9-2E2A0C10EFE2}"/>
              </a:ext>
            </a:extLst>
          </p:cNvPr>
          <p:cNvSpPr txBox="1"/>
          <p:nvPr/>
        </p:nvSpPr>
        <p:spPr>
          <a:xfrm>
            <a:off x="8669331" y="344775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∠A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弧形 102">
            <a:extLst>
              <a:ext uri="{FF2B5EF4-FFF2-40B4-BE49-F238E27FC236}">
                <a16:creationId xmlns:a16="http://schemas.microsoft.com/office/drawing/2014/main" id="{2211E275-FDD7-46C6-96AE-2059A6727CCF}"/>
              </a:ext>
            </a:extLst>
          </p:cNvPr>
          <p:cNvSpPr/>
          <p:nvPr/>
        </p:nvSpPr>
        <p:spPr>
          <a:xfrm rot="-480000">
            <a:off x="8719261" y="3043534"/>
            <a:ext cx="361661" cy="404580"/>
          </a:xfrm>
          <a:prstGeom prst="arc">
            <a:avLst>
              <a:gd name="adj1" fmla="val 2997950"/>
              <a:gd name="adj2" fmla="val 776009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D19D2569-62DA-4314-ACD9-BA6D3CEDE85D}"/>
              </a:ext>
            </a:extLst>
          </p:cNvPr>
          <p:cNvSpPr txBox="1"/>
          <p:nvPr/>
        </p:nvSpPr>
        <p:spPr>
          <a:xfrm>
            <a:off x="4974481" y="2089545"/>
            <a:ext cx="218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</a:t>
            </a:r>
            <a:r>
              <a:rPr lang="el-GR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2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∠A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93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8ACB8BE3-F018-4E78-BD9D-CA7262604DF5}"/>
              </a:ext>
            </a:extLst>
          </p:cNvPr>
          <p:cNvGrpSpPr/>
          <p:nvPr/>
        </p:nvGrpSpPr>
        <p:grpSpPr>
          <a:xfrm rot="21180000">
            <a:off x="7671867" y="3151759"/>
            <a:ext cx="2741467" cy="2410733"/>
            <a:chOff x="2506200" y="3345321"/>
            <a:chExt cx="2741467" cy="2410733"/>
          </a:xfrm>
        </p:grpSpPr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30A5B3C4-C119-4CE1-9F96-AAE59E223E3F}"/>
                </a:ext>
              </a:extLst>
            </p:cNvPr>
            <p:cNvSpPr/>
            <p:nvPr/>
          </p:nvSpPr>
          <p:spPr>
            <a:xfrm>
              <a:off x="2506200" y="3345321"/>
              <a:ext cx="2741467" cy="2363334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C2E089A-F8CC-4D37-9BC3-AA27E1C4037C}"/>
                </a:ext>
              </a:extLst>
            </p:cNvPr>
            <p:cNvSpPr/>
            <p:nvPr/>
          </p:nvSpPr>
          <p:spPr>
            <a:xfrm>
              <a:off x="2506200" y="5708655"/>
              <a:ext cx="2741467" cy="47399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B1CCA72-4A36-4271-A457-C61D8965108B}"/>
              </a:ext>
            </a:extLst>
          </p:cNvPr>
          <p:cNvCxnSpPr>
            <a:cxnSpLocks/>
          </p:cNvCxnSpPr>
          <p:nvPr/>
        </p:nvCxnSpPr>
        <p:spPr>
          <a:xfrm flipH="1">
            <a:off x="6289616" y="3161231"/>
            <a:ext cx="2602113" cy="203826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8C026DD-9EF5-4B78-9CA0-3A7B63C7C242}"/>
              </a:ext>
            </a:extLst>
          </p:cNvPr>
          <p:cNvCxnSpPr>
            <a:cxnSpLocks/>
          </p:cNvCxnSpPr>
          <p:nvPr/>
        </p:nvCxnSpPr>
        <p:spPr>
          <a:xfrm>
            <a:off x="8899678" y="3160255"/>
            <a:ext cx="2860690" cy="127796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E7BF5B-8BD0-4AB6-A369-E0891CD581CA}"/>
              </a:ext>
            </a:extLst>
          </p:cNvPr>
          <p:cNvGrpSpPr/>
          <p:nvPr/>
        </p:nvGrpSpPr>
        <p:grpSpPr>
          <a:xfrm rot="600000">
            <a:off x="1649221" y="3180335"/>
            <a:ext cx="2741467" cy="2410733"/>
            <a:chOff x="2506200" y="3345321"/>
            <a:chExt cx="2741467" cy="2410733"/>
          </a:xfrm>
        </p:grpSpPr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D5374EEF-5514-427B-85E6-FBADEE4AE3FE}"/>
                </a:ext>
              </a:extLst>
            </p:cNvPr>
            <p:cNvSpPr/>
            <p:nvPr/>
          </p:nvSpPr>
          <p:spPr>
            <a:xfrm>
              <a:off x="2506200" y="3345321"/>
              <a:ext cx="2741467" cy="2363334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E08DFAA0-11E1-4BD5-B5E4-C105A68C24D0}"/>
                </a:ext>
              </a:extLst>
            </p:cNvPr>
            <p:cNvSpPr/>
            <p:nvPr/>
          </p:nvSpPr>
          <p:spPr>
            <a:xfrm>
              <a:off x="2506200" y="5708655"/>
              <a:ext cx="2741467" cy="47399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0412" y="639832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19</a:t>
            </a:fld>
            <a:endParaRPr lang="zh-CN" altLang="en-US" sz="1600" b="1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B13EA0F-E598-4E26-B3E7-D9BAD669EFC3}"/>
              </a:ext>
            </a:extLst>
          </p:cNvPr>
          <p:cNvCxnSpPr/>
          <p:nvPr/>
        </p:nvCxnSpPr>
        <p:spPr>
          <a:xfrm>
            <a:off x="3217465" y="1557329"/>
            <a:ext cx="0" cy="16256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928B7E8-5494-4712-A67C-240E3FDA7067}"/>
              </a:ext>
            </a:extLst>
          </p:cNvPr>
          <p:cNvSpPr txBox="1"/>
          <p:nvPr/>
        </p:nvSpPr>
        <p:spPr>
          <a:xfrm>
            <a:off x="2822792" y="345399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∠A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1F703291-5963-4562-9D00-0A901FC94041}"/>
              </a:ext>
            </a:extLst>
          </p:cNvPr>
          <p:cNvSpPr/>
          <p:nvPr/>
        </p:nvSpPr>
        <p:spPr>
          <a:xfrm rot="600000">
            <a:off x="3036781" y="3052683"/>
            <a:ext cx="361661" cy="404580"/>
          </a:xfrm>
          <a:prstGeom prst="arc">
            <a:avLst>
              <a:gd name="adj1" fmla="val 2997950"/>
              <a:gd name="adj2" fmla="val 776009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6" name="弧形 75">
            <a:extLst>
              <a:ext uri="{FF2B5EF4-FFF2-40B4-BE49-F238E27FC236}">
                <a16:creationId xmlns:a16="http://schemas.microsoft.com/office/drawing/2014/main" id="{B0D89F08-6803-4989-B351-853866043E03}"/>
              </a:ext>
            </a:extLst>
          </p:cNvPr>
          <p:cNvSpPr/>
          <p:nvPr/>
        </p:nvSpPr>
        <p:spPr>
          <a:xfrm rot="600000">
            <a:off x="1998797" y="1790656"/>
            <a:ext cx="2284198" cy="2555268"/>
          </a:xfrm>
          <a:prstGeom prst="arc">
            <a:avLst>
              <a:gd name="adj1" fmla="val 2997950"/>
              <a:gd name="adj2" fmla="val 7760090"/>
            </a:avLst>
          </a:prstGeom>
          <a:ln w="15875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13DE6A4-C50E-4D4B-ABD9-67C6954C3E47}"/>
              </a:ext>
            </a:extLst>
          </p:cNvPr>
          <p:cNvSpPr txBox="1"/>
          <p:nvPr/>
        </p:nvSpPr>
        <p:spPr>
          <a:xfrm>
            <a:off x="2592040" y="4378532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</a:t>
            </a:r>
            <a:r>
              <a:rPr lang="el-GR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38744C8E-B84C-496D-80DF-AA7B691E1162}"/>
              </a:ext>
            </a:extLst>
          </p:cNvPr>
          <p:cNvCxnSpPr>
            <a:cxnSpLocks/>
          </p:cNvCxnSpPr>
          <p:nvPr/>
        </p:nvCxnSpPr>
        <p:spPr>
          <a:xfrm flipH="1">
            <a:off x="282154" y="3197952"/>
            <a:ext cx="2943166" cy="113401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9AE2481B-FCBA-4A5C-9083-A22EDEF76D2C}"/>
              </a:ext>
            </a:extLst>
          </p:cNvPr>
          <p:cNvCxnSpPr>
            <a:cxnSpLocks/>
          </p:cNvCxnSpPr>
          <p:nvPr/>
        </p:nvCxnSpPr>
        <p:spPr>
          <a:xfrm>
            <a:off x="3233208" y="3199343"/>
            <a:ext cx="2535100" cy="220932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20ECE4C-3A98-4CF8-9BF0-89045CD56E1D}"/>
              </a:ext>
            </a:extLst>
          </p:cNvPr>
          <p:cNvCxnSpPr>
            <a:cxnSpLocks/>
          </p:cNvCxnSpPr>
          <p:nvPr/>
        </p:nvCxnSpPr>
        <p:spPr>
          <a:xfrm>
            <a:off x="8892360" y="1532196"/>
            <a:ext cx="0" cy="162560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89CEEF33-FE08-43AF-876F-7A5DE47084E1}"/>
              </a:ext>
            </a:extLst>
          </p:cNvPr>
          <p:cNvSpPr txBox="1"/>
          <p:nvPr/>
        </p:nvSpPr>
        <p:spPr>
          <a:xfrm>
            <a:off x="9123111" y="4560109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</a:t>
            </a:r>
            <a:r>
              <a:rPr lang="el-GR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A7A8361D-3442-4FF1-A2A9-2E2A0C10EFE2}"/>
              </a:ext>
            </a:extLst>
          </p:cNvPr>
          <p:cNvSpPr txBox="1"/>
          <p:nvPr/>
        </p:nvSpPr>
        <p:spPr>
          <a:xfrm>
            <a:off x="8669331" y="344775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∠A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弧形 102">
            <a:extLst>
              <a:ext uri="{FF2B5EF4-FFF2-40B4-BE49-F238E27FC236}">
                <a16:creationId xmlns:a16="http://schemas.microsoft.com/office/drawing/2014/main" id="{2211E275-FDD7-46C6-96AE-2059A6727CCF}"/>
              </a:ext>
            </a:extLst>
          </p:cNvPr>
          <p:cNvSpPr/>
          <p:nvPr/>
        </p:nvSpPr>
        <p:spPr>
          <a:xfrm rot="-480000">
            <a:off x="8719261" y="3043534"/>
            <a:ext cx="361661" cy="404580"/>
          </a:xfrm>
          <a:prstGeom prst="arc">
            <a:avLst>
              <a:gd name="adj1" fmla="val 2997950"/>
              <a:gd name="adj2" fmla="val 776009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D19D2569-62DA-4314-ACD9-BA6D3CEDE85D}"/>
              </a:ext>
            </a:extLst>
          </p:cNvPr>
          <p:cNvSpPr txBox="1"/>
          <p:nvPr/>
        </p:nvSpPr>
        <p:spPr>
          <a:xfrm>
            <a:off x="4974481" y="2089545"/>
            <a:ext cx="218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</a:t>
            </a:r>
            <a:r>
              <a:rPr lang="el-GR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2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∠A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弧形 74">
            <a:extLst>
              <a:ext uri="{FF2B5EF4-FFF2-40B4-BE49-F238E27FC236}">
                <a16:creationId xmlns:a16="http://schemas.microsoft.com/office/drawing/2014/main" id="{664AA84E-DAE7-4033-B532-F80E1DB0FC3C}"/>
              </a:ext>
            </a:extLst>
          </p:cNvPr>
          <p:cNvSpPr/>
          <p:nvPr/>
        </p:nvSpPr>
        <p:spPr>
          <a:xfrm rot="21120000">
            <a:off x="7771085" y="2082846"/>
            <a:ext cx="2284198" cy="2555268"/>
          </a:xfrm>
          <a:prstGeom prst="arc">
            <a:avLst>
              <a:gd name="adj1" fmla="val 2997950"/>
              <a:gd name="adj2" fmla="val 7760090"/>
            </a:avLst>
          </a:prstGeom>
          <a:ln w="15875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592040" y="1532196"/>
            <a:ext cx="1654035" cy="4443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" idx="0"/>
          </p:cNvCxnSpPr>
          <p:nvPr/>
        </p:nvCxnSpPr>
        <p:spPr>
          <a:xfrm flipH="1" flipV="1">
            <a:off x="1059255" y="2824681"/>
            <a:ext cx="2170009" cy="37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2" idx="0"/>
          </p:cNvCxnSpPr>
          <p:nvPr/>
        </p:nvCxnSpPr>
        <p:spPr>
          <a:xfrm flipH="1" flipV="1">
            <a:off x="1973655" y="2209046"/>
            <a:ext cx="1255609" cy="989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2" idx="0"/>
          </p:cNvCxnSpPr>
          <p:nvPr/>
        </p:nvCxnSpPr>
        <p:spPr>
          <a:xfrm flipV="1">
            <a:off x="3229264" y="1819747"/>
            <a:ext cx="1143560" cy="137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705242" y="2447518"/>
                <a:ext cx="848551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242" y="2447518"/>
                <a:ext cx="848551" cy="292388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313434" y="3098971"/>
                <a:ext cx="687681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434" y="3098971"/>
                <a:ext cx="687681" cy="292388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966217" y="3517314"/>
                <a:ext cx="1157632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217" y="3517314"/>
                <a:ext cx="1157632" cy="292388"/>
              </a:xfrm>
              <a:prstGeom prst="rect">
                <a:avLst/>
              </a:prstGeom>
              <a:blipFill>
                <a:blip r:embed="rId5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18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直接连接符 82"/>
          <p:cNvCxnSpPr/>
          <p:nvPr/>
        </p:nvCxnSpPr>
        <p:spPr>
          <a:xfrm flipH="1">
            <a:off x="6763951" y="1365189"/>
            <a:ext cx="1" cy="549281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6038455" y="0"/>
            <a:ext cx="0" cy="564364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rot="5400000">
            <a:off x="-2741856" y="2736809"/>
            <a:ext cx="6818603" cy="13449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8463" y="245328"/>
            <a:ext cx="1015655" cy="5583972"/>
          </a:xfrm>
          <a:prstGeom prst="rect">
            <a:avLst/>
          </a:prstGeom>
          <a:noFill/>
        </p:spPr>
        <p:txBody>
          <a:bodyPr vert="eaVert" wrap="square" lIns="91436" tIns="45718" rIns="91436" bIns="45718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r>
              <a:rPr lang="zh-CN" altLang="en-US" sz="5400" dirty="0">
                <a:solidFill>
                  <a:schemeClr val="bg1"/>
                </a:solidFill>
                <a:latin typeface="Eras Light ITC" panose="020B0402030504020804" pitchFamily="34" charset="0"/>
              </a:rPr>
              <a:t> </a:t>
            </a:r>
            <a:r>
              <a:rPr lang="en-US" altLang="zh-CN" sz="5400" dirty="0">
                <a:solidFill>
                  <a:schemeClr val="bg1"/>
                </a:solidFill>
                <a:latin typeface="Eras Light ITC" panose="020B0402030504020804" pitchFamily="34" charset="0"/>
              </a:rPr>
              <a:t>CONTENTS</a:t>
            </a:r>
            <a:endParaRPr lang="zh-CN" altLang="en-US" sz="54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73" name="圆角矩形 72"/>
          <p:cNvSpPr/>
          <p:nvPr/>
        </p:nvSpPr>
        <p:spPr>
          <a:xfrm rot="10800000" flipV="1">
            <a:off x="5796313" y="1705945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74" name="圆角矩形 73"/>
          <p:cNvSpPr/>
          <p:nvPr/>
        </p:nvSpPr>
        <p:spPr>
          <a:xfrm rot="10800000" flipV="1">
            <a:off x="6521811" y="2313513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75" name="圆角矩形 74"/>
          <p:cNvSpPr/>
          <p:nvPr/>
        </p:nvSpPr>
        <p:spPr>
          <a:xfrm rot="10800000" flipV="1">
            <a:off x="5797243" y="297688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6" name="圆角矩形 75"/>
          <p:cNvSpPr/>
          <p:nvPr/>
        </p:nvSpPr>
        <p:spPr>
          <a:xfrm rot="10800000" flipV="1">
            <a:off x="6521811" y="3583513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77" name="圆角矩形 76"/>
          <p:cNvSpPr/>
          <p:nvPr/>
        </p:nvSpPr>
        <p:spPr>
          <a:xfrm rot="10800000" flipV="1">
            <a:off x="5797243" y="424688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78" name="圆角矩形 77"/>
          <p:cNvSpPr/>
          <p:nvPr/>
        </p:nvSpPr>
        <p:spPr>
          <a:xfrm rot="10800000" flipV="1">
            <a:off x="6521811" y="4853512"/>
            <a:ext cx="484287" cy="491115"/>
          </a:xfrm>
          <a:prstGeom prst="roundRect">
            <a:avLst>
              <a:gd name="adj" fmla="val 5039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6</a:t>
            </a:r>
            <a:endParaRPr lang="zh-CN" altLang="en-US" sz="3600" dirty="0"/>
          </a:p>
        </p:txBody>
      </p:sp>
      <p:sp>
        <p:nvSpPr>
          <p:cNvPr id="87" name="文本框 86"/>
          <p:cNvSpPr txBox="1"/>
          <p:nvPr/>
        </p:nvSpPr>
        <p:spPr>
          <a:xfrm>
            <a:off x="3244675" y="1564948"/>
            <a:ext cx="203131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7676173" y="2197401"/>
            <a:ext cx="203131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</a:rPr>
              <a:t>实验内容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3248528" y="2839537"/>
            <a:ext cx="203131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7676173" y="3467401"/>
            <a:ext cx="203131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3248528" y="4109537"/>
            <a:ext cx="203131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7676172" y="4737401"/>
            <a:ext cx="203131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实验思考</a:t>
            </a:r>
          </a:p>
        </p:txBody>
      </p:sp>
      <p:sp>
        <p:nvSpPr>
          <p:cNvPr id="104" name="矩形 103"/>
          <p:cNvSpPr/>
          <p:nvPr/>
        </p:nvSpPr>
        <p:spPr>
          <a:xfrm>
            <a:off x="3125192" y="2153781"/>
            <a:ext cx="2194825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BACKGROUNDS</a:t>
            </a:r>
          </a:p>
        </p:txBody>
      </p:sp>
      <p:sp>
        <p:nvSpPr>
          <p:cNvPr id="105" name="矩形 104"/>
          <p:cNvSpPr/>
          <p:nvPr/>
        </p:nvSpPr>
        <p:spPr>
          <a:xfrm>
            <a:off x="3421747" y="3485867"/>
            <a:ext cx="1827736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OBJECTIVE</a:t>
            </a:r>
          </a:p>
        </p:txBody>
      </p:sp>
      <p:sp>
        <p:nvSpPr>
          <p:cNvPr id="106" name="矩形 105"/>
          <p:cNvSpPr/>
          <p:nvPr/>
        </p:nvSpPr>
        <p:spPr>
          <a:xfrm>
            <a:off x="3492284" y="4755867"/>
            <a:ext cx="1808500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PRINCIPLE</a:t>
            </a:r>
          </a:p>
        </p:txBody>
      </p:sp>
      <p:sp>
        <p:nvSpPr>
          <p:cNvPr id="107" name="矩形 106"/>
          <p:cNvSpPr/>
          <p:nvPr/>
        </p:nvSpPr>
        <p:spPr>
          <a:xfrm>
            <a:off x="7802011" y="2737657"/>
            <a:ext cx="1779645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</a:rPr>
              <a:t>EXPERIMENT CONTENT</a:t>
            </a:r>
          </a:p>
        </p:txBody>
      </p:sp>
      <p:sp>
        <p:nvSpPr>
          <p:cNvPr id="108" name="矩形 107"/>
          <p:cNvSpPr/>
          <p:nvPr/>
        </p:nvSpPr>
        <p:spPr>
          <a:xfrm>
            <a:off x="7801624" y="4066896"/>
            <a:ext cx="1502326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</a:rPr>
              <a:t>DATA PROCESSING</a:t>
            </a:r>
          </a:p>
        </p:txBody>
      </p:sp>
      <p:sp>
        <p:nvSpPr>
          <p:cNvPr id="109" name="矩形 108"/>
          <p:cNvSpPr/>
          <p:nvPr/>
        </p:nvSpPr>
        <p:spPr>
          <a:xfrm>
            <a:off x="7705957" y="5369217"/>
            <a:ext cx="2012081" cy="26160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100" dirty="0">
                <a:solidFill>
                  <a:srgbClr val="A2A2A2"/>
                </a:solidFill>
                <a:latin typeface="微软雅黑" panose="020B0503020204020204" pitchFamily="34" charset="-122"/>
              </a:rPr>
              <a:t>EXPERIMENT INSPIRATION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600" b="1" smtClean="0"/>
              <a:t>2</a:t>
            </a:fld>
            <a:endParaRPr lang="zh-CN" altLang="en-US" sz="16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2CE23F-311C-45E9-B8A5-72BCB91E21AB}"/>
              </a:ext>
            </a:extLst>
          </p:cNvPr>
          <p:cNvGrpSpPr/>
          <p:nvPr/>
        </p:nvGrpSpPr>
        <p:grpSpPr>
          <a:xfrm>
            <a:off x="3244275" y="4053027"/>
            <a:ext cx="767004" cy="767004"/>
            <a:chOff x="5944904" y="3574151"/>
            <a:chExt cx="767004" cy="76700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8D53971-ED93-40CC-8BA9-FA433E81E516}"/>
                </a:ext>
              </a:extLst>
            </p:cNvPr>
            <p:cNvSpPr/>
            <p:nvPr/>
          </p:nvSpPr>
          <p:spPr>
            <a:xfrm>
              <a:off x="5944904" y="3574151"/>
              <a:ext cx="767004" cy="767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E78A9613-2B7E-4303-A4D2-D6E35CCB2B26}"/>
                </a:ext>
              </a:extLst>
            </p:cNvPr>
            <p:cNvSpPr/>
            <p:nvPr/>
          </p:nvSpPr>
          <p:spPr>
            <a:xfrm>
              <a:off x="6021104" y="3653574"/>
              <a:ext cx="614604" cy="6146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14AD7B5E-970E-47FF-B8A2-7C498B4A74BE}"/>
                </a:ext>
              </a:extLst>
            </p:cNvPr>
            <p:cNvSpPr/>
            <p:nvPr/>
          </p:nvSpPr>
          <p:spPr>
            <a:xfrm>
              <a:off x="6093280" y="3722527"/>
              <a:ext cx="470252" cy="47025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71812DA-34F9-4BA9-B8EB-A814106F7CED}"/>
                </a:ext>
              </a:extLst>
            </p:cNvPr>
            <p:cNvCxnSpPr>
              <a:cxnSpLocks/>
              <a:stCxn id="11" idx="0"/>
              <a:endCxn id="11" idx="4"/>
            </p:cNvCxnSpPr>
            <p:nvPr/>
          </p:nvCxnSpPr>
          <p:spPr>
            <a:xfrm>
              <a:off x="6328406" y="3574151"/>
              <a:ext cx="0" cy="7670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CCE0C44-D2AE-425A-8AF3-EA6DC881942A}"/>
                </a:ext>
              </a:extLst>
            </p:cNvPr>
            <p:cNvCxnSpPr>
              <a:cxnSpLocks/>
              <a:stCxn id="11" idx="6"/>
              <a:endCxn id="11" idx="2"/>
            </p:cNvCxnSpPr>
            <p:nvPr/>
          </p:nvCxnSpPr>
          <p:spPr>
            <a:xfrm flipH="1">
              <a:off x="5944904" y="3957653"/>
              <a:ext cx="7670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圆柱形 70">
            <a:extLst>
              <a:ext uri="{FF2B5EF4-FFF2-40B4-BE49-F238E27FC236}">
                <a16:creationId xmlns:a16="http://schemas.microsoft.com/office/drawing/2014/main" id="{4ECCF30E-C042-4904-9070-1FB4BEB62C6F}"/>
              </a:ext>
            </a:extLst>
          </p:cNvPr>
          <p:cNvSpPr/>
          <p:nvPr/>
        </p:nvSpPr>
        <p:spPr>
          <a:xfrm rot="14394827" flipH="1">
            <a:off x="2921162" y="4156026"/>
            <a:ext cx="182238" cy="1254761"/>
          </a:xfrm>
          <a:prstGeom prst="can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圆柱形 68">
            <a:extLst>
              <a:ext uri="{FF2B5EF4-FFF2-40B4-BE49-F238E27FC236}">
                <a16:creationId xmlns:a16="http://schemas.microsoft.com/office/drawing/2014/main" id="{968BB0C0-D881-4764-B851-4A18A7265D4D}"/>
              </a:ext>
            </a:extLst>
          </p:cNvPr>
          <p:cNvSpPr/>
          <p:nvPr/>
        </p:nvSpPr>
        <p:spPr>
          <a:xfrm rot="7205173">
            <a:off x="4157754" y="4156026"/>
            <a:ext cx="182238" cy="1254761"/>
          </a:xfrm>
          <a:prstGeom prst="can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D49309B-5871-4186-B97C-A4ECB91F52D1}"/>
              </a:ext>
            </a:extLst>
          </p:cNvPr>
          <p:cNvGrpSpPr/>
          <p:nvPr/>
        </p:nvGrpSpPr>
        <p:grpSpPr>
          <a:xfrm rot="4338713">
            <a:off x="2936369" y="2582043"/>
            <a:ext cx="1340406" cy="715644"/>
            <a:chOff x="7657115" y="1832666"/>
            <a:chExt cx="1340406" cy="715644"/>
          </a:xfrm>
        </p:grpSpPr>
        <p:sp>
          <p:nvSpPr>
            <p:cNvPr id="45" name="圆柱形 44">
              <a:extLst>
                <a:ext uri="{FF2B5EF4-FFF2-40B4-BE49-F238E27FC236}">
                  <a16:creationId xmlns:a16="http://schemas.microsoft.com/office/drawing/2014/main" id="{F1AB256A-1E68-4644-9EDA-7B153B381B94}"/>
                </a:ext>
              </a:extLst>
            </p:cNvPr>
            <p:cNvSpPr/>
            <p:nvPr/>
          </p:nvSpPr>
          <p:spPr>
            <a:xfrm rot="6423383">
              <a:off x="7589659" y="1900122"/>
              <a:ext cx="320233" cy="185321"/>
            </a:xfrm>
            <a:prstGeom prst="can">
              <a:avLst>
                <a:gd name="adj" fmla="val 50000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圆柱形 45">
              <a:extLst>
                <a:ext uri="{FF2B5EF4-FFF2-40B4-BE49-F238E27FC236}">
                  <a16:creationId xmlns:a16="http://schemas.microsoft.com/office/drawing/2014/main" id="{C69BE51A-5C9B-4099-BAA0-FF7F53C67E72}"/>
                </a:ext>
              </a:extLst>
            </p:cNvPr>
            <p:cNvSpPr/>
            <p:nvPr/>
          </p:nvSpPr>
          <p:spPr>
            <a:xfrm rot="6423383">
              <a:off x="7838705" y="1869578"/>
              <a:ext cx="247642" cy="374559"/>
            </a:xfrm>
            <a:prstGeom prst="can">
              <a:avLst/>
            </a:prstGeom>
            <a:ln>
              <a:solidFill>
                <a:srgbClr val="FF0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柱形 46">
              <a:extLst>
                <a:ext uri="{FF2B5EF4-FFF2-40B4-BE49-F238E27FC236}">
                  <a16:creationId xmlns:a16="http://schemas.microsoft.com/office/drawing/2014/main" id="{FAE548A7-B4B8-4C38-A309-A4836198FD45}"/>
                </a:ext>
              </a:extLst>
            </p:cNvPr>
            <p:cNvSpPr/>
            <p:nvPr/>
          </p:nvSpPr>
          <p:spPr>
            <a:xfrm rot="6423383">
              <a:off x="8304118" y="1724141"/>
              <a:ext cx="389279" cy="997526"/>
            </a:xfrm>
            <a:prstGeom prst="can">
              <a:avLst/>
            </a:prstGeom>
            <a:ln>
              <a:solidFill>
                <a:srgbClr val="FF0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3126C3C9-45B6-44CF-807E-489BC235CDF6}"/>
                </a:ext>
              </a:extLst>
            </p:cNvPr>
            <p:cNvSpPr/>
            <p:nvPr/>
          </p:nvSpPr>
          <p:spPr>
            <a:xfrm rot="11820000">
              <a:off x="8883099" y="2165613"/>
              <a:ext cx="91824" cy="38269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9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圆柱形 65">
            <a:extLst>
              <a:ext uri="{FF2B5EF4-FFF2-40B4-BE49-F238E27FC236}">
                <a16:creationId xmlns:a16="http://schemas.microsoft.com/office/drawing/2014/main" id="{4ABFE00C-FAFE-4090-8EE3-2EC0B8D8C71E}"/>
              </a:ext>
            </a:extLst>
          </p:cNvPr>
          <p:cNvSpPr/>
          <p:nvPr/>
        </p:nvSpPr>
        <p:spPr>
          <a:xfrm rot="10800000">
            <a:off x="3458053" y="3548120"/>
            <a:ext cx="345763" cy="1164908"/>
          </a:xfrm>
          <a:prstGeom prst="can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3447" y="324999"/>
            <a:ext cx="3138543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PRINCIPLE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40412" y="6398323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20</a:t>
            </a:fld>
            <a:endParaRPr lang="zh-CN" altLang="en-US" sz="1600" b="1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D315A88-8B57-4D28-950D-5F8187BB3C51}"/>
              </a:ext>
            </a:extLst>
          </p:cNvPr>
          <p:cNvSpPr/>
          <p:nvPr/>
        </p:nvSpPr>
        <p:spPr>
          <a:xfrm>
            <a:off x="1579413" y="1234053"/>
            <a:ext cx="2559478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57AB64D-D577-4FA8-85E6-85B2B9E15B78}"/>
              </a:ext>
            </a:extLst>
          </p:cNvPr>
          <p:cNvSpPr/>
          <p:nvPr/>
        </p:nvSpPr>
        <p:spPr>
          <a:xfrm>
            <a:off x="1841354" y="123405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棱镜顶角光路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2C77B7F-54D5-4070-A603-0E247A8010A3}"/>
              </a:ext>
            </a:extLst>
          </p:cNvPr>
          <p:cNvGrpSpPr/>
          <p:nvPr/>
        </p:nvGrpSpPr>
        <p:grpSpPr>
          <a:xfrm rot="794024">
            <a:off x="4608661" y="5250214"/>
            <a:ext cx="1395508" cy="576846"/>
            <a:chOff x="9641537" y="2536666"/>
            <a:chExt cx="1395508" cy="576846"/>
          </a:xfrm>
        </p:grpSpPr>
        <p:sp>
          <p:nvSpPr>
            <p:cNvPr id="51" name="圆柱形 50">
              <a:extLst>
                <a:ext uri="{FF2B5EF4-FFF2-40B4-BE49-F238E27FC236}">
                  <a16:creationId xmlns:a16="http://schemas.microsoft.com/office/drawing/2014/main" id="{8BD11AD8-1DA2-4CC4-9C03-4D0B8A75A5FF}"/>
                </a:ext>
              </a:extLst>
            </p:cNvPr>
            <p:cNvSpPr/>
            <p:nvPr/>
          </p:nvSpPr>
          <p:spPr>
            <a:xfrm rot="6423383">
              <a:off x="9945660" y="2232543"/>
              <a:ext cx="389279" cy="997526"/>
            </a:xfrm>
            <a:prstGeom prst="can">
              <a:avLst/>
            </a:prstGeom>
            <a:ln>
              <a:solidFill>
                <a:srgbClr val="0000FF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柱形 51">
              <a:extLst>
                <a:ext uri="{FF2B5EF4-FFF2-40B4-BE49-F238E27FC236}">
                  <a16:creationId xmlns:a16="http://schemas.microsoft.com/office/drawing/2014/main" id="{BB4AE12E-0DDD-45BF-A879-B0B2B8735DAD}"/>
                </a:ext>
              </a:extLst>
            </p:cNvPr>
            <p:cNvSpPr/>
            <p:nvPr/>
          </p:nvSpPr>
          <p:spPr>
            <a:xfrm rot="6423383">
              <a:off x="10608543" y="2719343"/>
              <a:ext cx="247642" cy="374559"/>
            </a:xfrm>
            <a:prstGeom prst="can">
              <a:avLst/>
            </a:prstGeom>
            <a:ln>
              <a:solidFill>
                <a:srgbClr val="0000FF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圆柱形 52">
              <a:extLst>
                <a:ext uri="{FF2B5EF4-FFF2-40B4-BE49-F238E27FC236}">
                  <a16:creationId xmlns:a16="http://schemas.microsoft.com/office/drawing/2014/main" id="{15D36DAB-E77E-4480-84FC-7BBB95606136}"/>
                </a:ext>
              </a:extLst>
            </p:cNvPr>
            <p:cNvSpPr/>
            <p:nvPr/>
          </p:nvSpPr>
          <p:spPr>
            <a:xfrm rot="6423383">
              <a:off x="10742135" y="2818602"/>
              <a:ext cx="305618" cy="284202"/>
            </a:xfrm>
            <a:prstGeom prst="can">
              <a:avLst>
                <a:gd name="adj" fmla="val 34085"/>
              </a:avLst>
            </a:prstGeom>
            <a:ln>
              <a:solidFill>
                <a:srgbClr val="0000FF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59CB30E3-BAA0-402B-8181-04F7A3A52D90}"/>
                </a:ext>
              </a:extLst>
            </p:cNvPr>
            <p:cNvSpPr/>
            <p:nvPr/>
          </p:nvSpPr>
          <p:spPr>
            <a:xfrm rot="11820000">
              <a:off x="10964921" y="2891003"/>
              <a:ext cx="45719" cy="19054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9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0FE4834-6B00-44A1-B03D-2FEDA8955963}"/>
              </a:ext>
            </a:extLst>
          </p:cNvPr>
          <p:cNvGrpSpPr/>
          <p:nvPr/>
        </p:nvGrpSpPr>
        <p:grpSpPr>
          <a:xfrm>
            <a:off x="3350254" y="4347138"/>
            <a:ext cx="560646" cy="478285"/>
            <a:chOff x="5652262" y="3889626"/>
            <a:chExt cx="1088252" cy="928383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E08DFAA0-11E1-4BD5-B5E4-C105A68C24D0}"/>
                </a:ext>
              </a:extLst>
            </p:cNvPr>
            <p:cNvSpPr/>
            <p:nvPr/>
          </p:nvSpPr>
          <p:spPr>
            <a:xfrm>
              <a:off x="5652262" y="4799756"/>
              <a:ext cx="1088252" cy="18253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D5374EEF-5514-427B-85E6-FBADEE4AE3FE}"/>
                </a:ext>
              </a:extLst>
            </p:cNvPr>
            <p:cNvSpPr/>
            <p:nvPr/>
          </p:nvSpPr>
          <p:spPr>
            <a:xfrm>
              <a:off x="5652262" y="3889626"/>
              <a:ext cx="1088252" cy="910130"/>
            </a:xfrm>
            <a:prstGeom prst="triangle">
              <a:avLst/>
            </a:prstGeom>
            <a:solidFill>
              <a:schemeClr val="accent1">
                <a:alpha val="9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9" name="对象 78">
            <a:extLst>
              <a:ext uri="{FF2B5EF4-FFF2-40B4-BE49-F238E27FC236}">
                <a16:creationId xmlns:a16="http://schemas.microsoft.com/office/drawing/2014/main" id="{D0802F36-C788-411B-8E20-C503C86DD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626616"/>
              </p:ext>
            </p:extLst>
          </p:nvPr>
        </p:nvGraphicFramePr>
        <p:xfrm>
          <a:off x="6715004" y="2172036"/>
          <a:ext cx="4028022" cy="38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Bitmap Image" r:id="rId4" imgW="3409920" imgH="3086280" progId="Paint.Picture">
                  <p:embed/>
                </p:oleObj>
              </mc:Choice>
              <mc:Fallback>
                <p:oleObj name="Bitmap Image" r:id="rId4" imgW="3409920" imgH="3086280" progId="Paint.Picture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F8D296F-759F-42C1-86EC-3CC9E0F67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15004" y="2172036"/>
                        <a:ext cx="4028022" cy="3860613"/>
                      </a:xfrm>
                      <a:prstGeom prst="rect">
                        <a:avLst/>
                      </a:prstGeom>
                      <a:noFill/>
                      <a:ln w="19050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  <a:effectLst>
                        <a:outerShdw dist="107763" dir="2699999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4" name="组合 83">
            <a:extLst>
              <a:ext uri="{FF2B5EF4-FFF2-40B4-BE49-F238E27FC236}">
                <a16:creationId xmlns:a16="http://schemas.microsoft.com/office/drawing/2014/main" id="{1037E174-13AB-4D84-8DB9-47F9AA799D1A}"/>
              </a:ext>
            </a:extLst>
          </p:cNvPr>
          <p:cNvGrpSpPr/>
          <p:nvPr/>
        </p:nvGrpSpPr>
        <p:grpSpPr>
          <a:xfrm rot="20805976" flipH="1">
            <a:off x="1305551" y="5219059"/>
            <a:ext cx="1395508" cy="576846"/>
            <a:chOff x="9641537" y="2536666"/>
            <a:chExt cx="1395508" cy="576846"/>
          </a:xfrm>
        </p:grpSpPr>
        <p:sp>
          <p:nvSpPr>
            <p:cNvPr id="85" name="圆柱形 84">
              <a:extLst>
                <a:ext uri="{FF2B5EF4-FFF2-40B4-BE49-F238E27FC236}">
                  <a16:creationId xmlns:a16="http://schemas.microsoft.com/office/drawing/2014/main" id="{F5E5D1AD-C51F-4088-B03C-8037FECA3D0A}"/>
                </a:ext>
              </a:extLst>
            </p:cNvPr>
            <p:cNvSpPr/>
            <p:nvPr/>
          </p:nvSpPr>
          <p:spPr>
            <a:xfrm rot="6423383">
              <a:off x="9945660" y="2232543"/>
              <a:ext cx="389279" cy="997526"/>
            </a:xfrm>
            <a:prstGeom prst="can">
              <a:avLst/>
            </a:prstGeom>
            <a:ln>
              <a:solidFill>
                <a:srgbClr val="0000FF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圆柱形 85">
              <a:extLst>
                <a:ext uri="{FF2B5EF4-FFF2-40B4-BE49-F238E27FC236}">
                  <a16:creationId xmlns:a16="http://schemas.microsoft.com/office/drawing/2014/main" id="{FF12F819-2C3E-4200-ABC6-982A0942AC2A}"/>
                </a:ext>
              </a:extLst>
            </p:cNvPr>
            <p:cNvSpPr/>
            <p:nvPr/>
          </p:nvSpPr>
          <p:spPr>
            <a:xfrm rot="6423383">
              <a:off x="10608543" y="2719343"/>
              <a:ext cx="247642" cy="374559"/>
            </a:xfrm>
            <a:prstGeom prst="can">
              <a:avLst/>
            </a:prstGeom>
            <a:ln>
              <a:solidFill>
                <a:srgbClr val="0000FF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圆柱形 86">
              <a:extLst>
                <a:ext uri="{FF2B5EF4-FFF2-40B4-BE49-F238E27FC236}">
                  <a16:creationId xmlns:a16="http://schemas.microsoft.com/office/drawing/2014/main" id="{73B23753-F1C6-4BA2-BCDA-B1A023E5377F}"/>
                </a:ext>
              </a:extLst>
            </p:cNvPr>
            <p:cNvSpPr/>
            <p:nvPr/>
          </p:nvSpPr>
          <p:spPr>
            <a:xfrm rot="6423383">
              <a:off x="10742135" y="2818602"/>
              <a:ext cx="305618" cy="284202"/>
            </a:xfrm>
            <a:prstGeom prst="can">
              <a:avLst>
                <a:gd name="adj" fmla="val 34085"/>
              </a:avLst>
            </a:prstGeom>
            <a:ln>
              <a:solidFill>
                <a:srgbClr val="0000FF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815A1722-3E42-420C-AC9D-B0E9D0AA3E72}"/>
                </a:ext>
              </a:extLst>
            </p:cNvPr>
            <p:cNvSpPr/>
            <p:nvPr/>
          </p:nvSpPr>
          <p:spPr>
            <a:xfrm rot="11820000">
              <a:off x="10964921" y="2891003"/>
              <a:ext cx="45719" cy="19054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9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7FC1185E-23A4-449A-9C86-836F235851EE}"/>
              </a:ext>
            </a:extLst>
          </p:cNvPr>
          <p:cNvSpPr/>
          <p:nvPr/>
        </p:nvSpPr>
        <p:spPr>
          <a:xfrm>
            <a:off x="1482730" y="4806243"/>
            <a:ext cx="4923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左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D583568-0B0A-4301-8057-D02CBF24D95D}"/>
              </a:ext>
            </a:extLst>
          </p:cNvPr>
          <p:cNvSpPr/>
          <p:nvPr/>
        </p:nvSpPr>
        <p:spPr>
          <a:xfrm>
            <a:off x="5279671" y="4806243"/>
            <a:ext cx="4923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右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弧形 2">
            <a:extLst>
              <a:ext uri="{FF2B5EF4-FFF2-40B4-BE49-F238E27FC236}">
                <a16:creationId xmlns:a16="http://schemas.microsoft.com/office/drawing/2014/main" id="{73E960D6-8AEE-487B-AB62-5F01C7AADA50}"/>
              </a:ext>
            </a:extLst>
          </p:cNvPr>
          <p:cNvSpPr/>
          <p:nvPr/>
        </p:nvSpPr>
        <p:spPr>
          <a:xfrm>
            <a:off x="2630045" y="4845326"/>
            <a:ext cx="1995464" cy="1187323"/>
          </a:xfrm>
          <a:prstGeom prst="arc">
            <a:avLst>
              <a:gd name="adj1" fmla="val 1350017"/>
              <a:gd name="adj2" fmla="val 9492899"/>
            </a:avLst>
          </a:prstGeom>
          <a:ln w="19050">
            <a:solidFill>
              <a:srgbClr val="0000FF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11118FF-2144-4ED1-96DF-4F12A1B22E79}"/>
              </a:ext>
            </a:extLst>
          </p:cNvPr>
          <p:cNvSpPr/>
          <p:nvPr/>
        </p:nvSpPr>
        <p:spPr>
          <a:xfrm>
            <a:off x="1213928" y="2171190"/>
            <a:ext cx="11770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顶视角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76C8B24-1CF1-43A1-8709-E9258405B8E3}"/>
              </a:ext>
            </a:extLst>
          </p:cNvPr>
          <p:cNvSpPr txBox="1"/>
          <p:nvPr/>
        </p:nvSpPr>
        <p:spPr>
          <a:xfrm>
            <a:off x="3250288" y="5410963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∠</a:t>
            </a:r>
            <a:r>
              <a:rPr lang="el-GR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1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69" grpId="0" animBg="1"/>
      <p:bldP spid="66" grpId="0" animBg="1"/>
      <p:bldP spid="49" grpId="0"/>
      <p:bldP spid="49" grpId="1"/>
      <p:bldP spid="50" grpId="0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4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实验内容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062666" y="3264361"/>
              <a:ext cx="3664974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EXPERIMENT CONTENT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796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60923" y="324999"/>
            <a:ext cx="3083592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CONTENT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22</a:t>
            </a:fld>
            <a:endParaRPr lang="zh-CN" altLang="en-US" sz="1400" b="1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A2F674-89E5-4742-991E-7BDB19DC0D7A}"/>
              </a:ext>
            </a:extLst>
          </p:cNvPr>
          <p:cNvSpPr/>
          <p:nvPr/>
        </p:nvSpPr>
        <p:spPr>
          <a:xfrm>
            <a:off x="6433824" y="1314630"/>
            <a:ext cx="5175050" cy="4464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分光计的调整</a:t>
            </a:r>
            <a:endParaRPr lang="en-US" altLang="zh-CN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两个焦距，三个垂直，等高共轴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 eaLnBrk="0" hangingPunct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望远镜中看清平行光所成的像</a:t>
            </a:r>
            <a:endParaRPr lang="en-US" altLang="zh-CN" sz="2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eaLnBrk="0" hangingPunct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平行光管发出平行光</a:t>
            </a:r>
            <a:endParaRPr lang="en-US" altLang="zh-CN" sz="2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eaLnBrk="0" hangingPunct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望远镜光轴垂直于仪器主轴  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eaLnBrk="0" hangingPunct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载物台平面垂直于仪器主轴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eaLnBrk="0" hangingPunct="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平行光管光轴垂直于仪器主轴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3EEDE00-AED3-41FF-B133-E9742C4A8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19" b="7286"/>
          <a:stretch/>
        </p:blipFill>
        <p:spPr>
          <a:xfrm flipH="1">
            <a:off x="583126" y="1917106"/>
            <a:ext cx="4689537" cy="3620093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D5CDFE5-01A2-4050-B6F9-161A6B66150B}"/>
              </a:ext>
            </a:extLst>
          </p:cNvPr>
          <p:cNvCxnSpPr>
            <a:cxnSpLocks/>
          </p:cNvCxnSpPr>
          <p:nvPr/>
        </p:nvCxnSpPr>
        <p:spPr>
          <a:xfrm>
            <a:off x="3143940" y="1580451"/>
            <a:ext cx="0" cy="1137349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5FB600F-E944-4A6B-A6F7-59DD8C05E3BE}"/>
              </a:ext>
            </a:extLst>
          </p:cNvPr>
          <p:cNvCxnSpPr>
            <a:cxnSpLocks/>
          </p:cNvCxnSpPr>
          <p:nvPr/>
        </p:nvCxnSpPr>
        <p:spPr>
          <a:xfrm>
            <a:off x="3139372" y="3929951"/>
            <a:ext cx="0" cy="1365949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547C746-EA9C-49CA-8D5B-4A0AF1E19F3B}"/>
              </a:ext>
            </a:extLst>
          </p:cNvPr>
          <p:cNvSpPr txBox="1"/>
          <p:nvPr/>
        </p:nvSpPr>
        <p:spPr>
          <a:xfrm>
            <a:off x="3194552" y="17490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分光计主轴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C4C752-C512-4F58-8B14-C229BD0AA022}"/>
              </a:ext>
            </a:extLst>
          </p:cNvPr>
          <p:cNvSpPr/>
          <p:nvPr/>
        </p:nvSpPr>
        <p:spPr>
          <a:xfrm>
            <a:off x="963419" y="5474457"/>
            <a:ext cx="4339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调整步骤：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→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→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→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→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5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A6355622-B5E8-4F40-BF1A-9F02891116E3}"/>
              </a:ext>
            </a:extLst>
          </p:cNvPr>
          <p:cNvSpPr/>
          <p:nvPr/>
        </p:nvSpPr>
        <p:spPr>
          <a:xfrm>
            <a:off x="6185853" y="2765328"/>
            <a:ext cx="228600" cy="836613"/>
          </a:xfrm>
          <a:prstGeom prst="leftBrace">
            <a:avLst>
              <a:gd name="adj1" fmla="val 40476"/>
              <a:gd name="adj2" fmla="val 50000"/>
            </a:avLst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75F1B5CD-81C7-4B75-B24B-92C6E8C45C59}"/>
              </a:ext>
            </a:extLst>
          </p:cNvPr>
          <p:cNvSpPr/>
          <p:nvPr/>
        </p:nvSpPr>
        <p:spPr>
          <a:xfrm>
            <a:off x="6185853" y="4206821"/>
            <a:ext cx="228600" cy="1330378"/>
          </a:xfrm>
          <a:prstGeom prst="leftBrace">
            <a:avLst>
              <a:gd name="adj1" fmla="val 4047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118670-0FA1-46F9-A636-81DFA763B5F8}"/>
              </a:ext>
            </a:extLst>
          </p:cNvPr>
          <p:cNvSpPr txBox="1"/>
          <p:nvPr/>
        </p:nvSpPr>
        <p:spPr>
          <a:xfrm>
            <a:off x="5531747" y="2860148"/>
            <a:ext cx="523220" cy="646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2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AA9D49-7571-49DD-AAEB-14AE14F53086}"/>
              </a:ext>
            </a:extLst>
          </p:cNvPr>
          <p:cNvSpPr txBox="1"/>
          <p:nvPr/>
        </p:nvSpPr>
        <p:spPr>
          <a:xfrm>
            <a:off x="5531747" y="4502726"/>
            <a:ext cx="523220" cy="646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434717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3469188" y="324999"/>
            <a:ext cx="1467061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目镜的调节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23</a:t>
            </a:fld>
            <a:endParaRPr lang="zh-CN" altLang="en-US" sz="1400" b="1"/>
          </a:p>
        </p:txBody>
      </p:sp>
      <p:sp>
        <p:nvSpPr>
          <p:cNvPr id="27" name="圆角矩形 18">
            <a:extLst>
              <a:ext uri="{FF2B5EF4-FFF2-40B4-BE49-F238E27FC236}">
                <a16:creationId xmlns:a16="http://schemas.microsoft.com/office/drawing/2014/main" id="{1183B70A-C54F-48C8-A84C-5ABAAF0DCF1D}"/>
              </a:ext>
            </a:extLst>
          </p:cNvPr>
          <p:cNvSpPr/>
          <p:nvPr/>
        </p:nvSpPr>
        <p:spPr>
          <a:xfrm>
            <a:off x="5149753" y="828010"/>
            <a:ext cx="3405119" cy="136089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B236524A-7E02-4941-8037-62B43F74499F}"/>
              </a:ext>
            </a:extLst>
          </p:cNvPr>
          <p:cNvSpPr txBox="1"/>
          <p:nvPr/>
        </p:nvSpPr>
        <p:spPr>
          <a:xfrm>
            <a:off x="576648" y="2662779"/>
            <a:ext cx="5543236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调目镜旋钮，使分划板上的“</a:t>
            </a:r>
            <a:r>
              <a:rPr lang="zh-CN" altLang="en-US" sz="2600" b="1" dirty="0">
                <a:latin typeface="宋体" panose="02010600030101010101" pitchFamily="2" charset="-122"/>
                <a:ea typeface="宋体" panose="02010600030101010101" pitchFamily="2" charset="-122"/>
              </a:rPr>
              <a:t>十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”字光斑和叉丝清晰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无视差；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43DEFA0D-0A91-49FC-89FF-1EE2C2D9E4EA}"/>
              </a:ext>
            </a:extLst>
          </p:cNvPr>
          <p:cNvSpPr txBox="1"/>
          <p:nvPr/>
        </p:nvSpPr>
        <p:spPr>
          <a:xfrm>
            <a:off x="92839" y="3736077"/>
            <a:ext cx="5765287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伸缩目镜，双面镜反射回来的“</a:t>
            </a:r>
            <a:r>
              <a:rPr lang="zh-CN" altLang="en-US" sz="2600" b="1" dirty="0">
                <a:latin typeface="宋体" panose="02010600030101010101" pitchFamily="2" charset="-122"/>
                <a:ea typeface="宋体" panose="02010600030101010101" pitchFamily="2" charset="-122"/>
              </a:rPr>
              <a:t>十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”字像清晰，无视差。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0A4974C7-AAA0-4CD9-914D-1C94CA5510A1}"/>
              </a:ext>
            </a:extLst>
          </p:cNvPr>
          <p:cNvSpPr/>
          <p:nvPr/>
        </p:nvSpPr>
        <p:spPr>
          <a:xfrm>
            <a:off x="7383433" y="1233201"/>
            <a:ext cx="313898" cy="56735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22">
            <a:extLst>
              <a:ext uri="{FF2B5EF4-FFF2-40B4-BE49-F238E27FC236}">
                <a16:creationId xmlns:a16="http://schemas.microsoft.com/office/drawing/2014/main" id="{E8D463BC-B794-4058-B4F7-BA17244E747E}"/>
              </a:ext>
            </a:extLst>
          </p:cNvPr>
          <p:cNvSpPr/>
          <p:nvPr/>
        </p:nvSpPr>
        <p:spPr>
          <a:xfrm>
            <a:off x="9390756" y="1397474"/>
            <a:ext cx="2305375" cy="201756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DD5514B-C7DD-491D-B56E-1866A4ADFBB1}"/>
              </a:ext>
            </a:extLst>
          </p:cNvPr>
          <p:cNvCxnSpPr/>
          <p:nvPr/>
        </p:nvCxnSpPr>
        <p:spPr>
          <a:xfrm>
            <a:off x="7697331" y="1578999"/>
            <a:ext cx="1693425" cy="10508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24">
            <a:extLst>
              <a:ext uri="{FF2B5EF4-FFF2-40B4-BE49-F238E27FC236}">
                <a16:creationId xmlns:a16="http://schemas.microsoft.com/office/drawing/2014/main" id="{AC79C715-E627-4DD1-923D-9309BF5C83AE}"/>
              </a:ext>
            </a:extLst>
          </p:cNvPr>
          <p:cNvSpPr/>
          <p:nvPr/>
        </p:nvSpPr>
        <p:spPr>
          <a:xfrm>
            <a:off x="7867461" y="3760841"/>
            <a:ext cx="3959192" cy="2821027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86EF3DE-24D6-4FA5-A72C-2C70AF0D8F5C}"/>
              </a:ext>
            </a:extLst>
          </p:cNvPr>
          <p:cNvSpPr/>
          <p:nvPr/>
        </p:nvSpPr>
        <p:spPr>
          <a:xfrm>
            <a:off x="6689680" y="971592"/>
            <a:ext cx="502692" cy="607408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2640E5C-BB24-49B5-AD27-FBFCCCF25A22}"/>
              </a:ext>
            </a:extLst>
          </p:cNvPr>
          <p:cNvCxnSpPr/>
          <p:nvPr/>
        </p:nvCxnSpPr>
        <p:spPr>
          <a:xfrm>
            <a:off x="6941026" y="1579000"/>
            <a:ext cx="920084" cy="2328711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id="{25BD4AF3-5F2A-4A71-B753-45A848DB9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6" t="35540" r="24068" b="56750"/>
          <a:stretch/>
        </p:blipFill>
        <p:spPr bwMode="auto">
          <a:xfrm>
            <a:off x="440171" y="1284737"/>
            <a:ext cx="4534439" cy="91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47718" y="5171281"/>
            <a:ext cx="5472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叉丝要摆正，转动载物台，十字像沿着叉丝线移动（平行）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151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 animBg="1"/>
      <p:bldP spid="34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2443269" y="324999"/>
            <a:ext cx="3518904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自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准直法调平台，望远镜光轴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24</a:t>
            </a:fld>
            <a:endParaRPr lang="zh-CN" altLang="en-US" sz="1400" b="1"/>
          </a:p>
        </p:txBody>
      </p:sp>
      <p:sp>
        <p:nvSpPr>
          <p:cNvPr id="28" name="右箭头 28">
            <a:extLst>
              <a:ext uri="{FF2B5EF4-FFF2-40B4-BE49-F238E27FC236}">
                <a16:creationId xmlns:a16="http://schemas.microsoft.com/office/drawing/2014/main" id="{F0CDB5CD-F99B-439F-9CE0-5C9CF375E20B}"/>
              </a:ext>
            </a:extLst>
          </p:cNvPr>
          <p:cNvSpPr/>
          <p:nvPr/>
        </p:nvSpPr>
        <p:spPr>
          <a:xfrm>
            <a:off x="2815207" y="4804412"/>
            <a:ext cx="1624085" cy="559558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>
            <a:extLst>
              <a:ext uri="{FF2B5EF4-FFF2-40B4-BE49-F238E27FC236}">
                <a16:creationId xmlns:a16="http://schemas.microsoft.com/office/drawing/2014/main" id="{E7C8F819-FF7F-43A1-8513-3FBFF6BD6F82}"/>
              </a:ext>
            </a:extLst>
          </p:cNvPr>
          <p:cNvSpPr/>
          <p:nvPr/>
        </p:nvSpPr>
        <p:spPr>
          <a:xfrm>
            <a:off x="7492861" y="4804412"/>
            <a:ext cx="1555845" cy="559558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2D40DAB3-2AD9-49D2-8482-71177AA6B63D}"/>
              </a:ext>
            </a:extLst>
          </p:cNvPr>
          <p:cNvSpPr txBox="1"/>
          <p:nvPr/>
        </p:nvSpPr>
        <p:spPr>
          <a:xfrm>
            <a:off x="6482687" y="2142296"/>
            <a:ext cx="4971419" cy="13849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细调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：逐次减半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逼近法，使载物台旋转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180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度，两个反射像都在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上刻线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上。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D2AB40D-E76D-4E4B-912F-DDA76824266B}"/>
              </a:ext>
            </a:extLst>
          </p:cNvPr>
          <p:cNvSpPr/>
          <p:nvPr/>
        </p:nvSpPr>
        <p:spPr>
          <a:xfrm>
            <a:off x="3095410" y="4431247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粗调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0974C90-AF53-4665-B4FA-DB63F1BBAD31}"/>
              </a:ext>
            </a:extLst>
          </p:cNvPr>
          <p:cNvSpPr/>
          <p:nvPr/>
        </p:nvSpPr>
        <p:spPr>
          <a:xfrm>
            <a:off x="7706633" y="4430882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细调</a:t>
            </a:r>
          </a:p>
        </p:txBody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id="{53CD3224-3996-4135-ABDD-C528CF0FC645}"/>
              </a:ext>
            </a:extLst>
          </p:cNvPr>
          <p:cNvSpPr txBox="1"/>
          <p:nvPr/>
        </p:nvSpPr>
        <p:spPr>
          <a:xfrm>
            <a:off x="769131" y="2164984"/>
            <a:ext cx="4567144" cy="13849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粗调（目测判断）：将载物台旋转一周，可以看到两次反射像。</a:t>
            </a:r>
          </a:p>
        </p:txBody>
      </p:sp>
      <p:sp>
        <p:nvSpPr>
          <p:cNvPr id="43" name="圆角矩形 34">
            <a:extLst>
              <a:ext uri="{FF2B5EF4-FFF2-40B4-BE49-F238E27FC236}">
                <a16:creationId xmlns:a16="http://schemas.microsoft.com/office/drawing/2014/main" id="{052EEC14-206C-444C-9EAA-0CB242675B5C}"/>
              </a:ext>
            </a:extLst>
          </p:cNvPr>
          <p:cNvSpPr/>
          <p:nvPr/>
        </p:nvSpPr>
        <p:spPr>
          <a:xfrm>
            <a:off x="545909" y="3946836"/>
            <a:ext cx="2074459" cy="257978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35">
            <a:extLst>
              <a:ext uri="{FF2B5EF4-FFF2-40B4-BE49-F238E27FC236}">
                <a16:creationId xmlns:a16="http://schemas.microsoft.com/office/drawing/2014/main" id="{3C0A8F53-68AC-44A7-9D3E-09814BD4FE56}"/>
              </a:ext>
            </a:extLst>
          </p:cNvPr>
          <p:cNvSpPr/>
          <p:nvPr/>
        </p:nvSpPr>
        <p:spPr>
          <a:xfrm>
            <a:off x="4544703" y="3946836"/>
            <a:ext cx="2579427" cy="257978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36">
            <a:extLst>
              <a:ext uri="{FF2B5EF4-FFF2-40B4-BE49-F238E27FC236}">
                <a16:creationId xmlns:a16="http://schemas.microsoft.com/office/drawing/2014/main" id="{49583873-6205-48D3-BED4-ACB44AF9CB95}"/>
              </a:ext>
            </a:extLst>
          </p:cNvPr>
          <p:cNvSpPr/>
          <p:nvPr/>
        </p:nvSpPr>
        <p:spPr>
          <a:xfrm>
            <a:off x="9225887" y="3901626"/>
            <a:ext cx="2511188" cy="2402006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D198A809-F6FF-45FB-A002-D30266E38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9" t="45173" r="23520" b="45571"/>
          <a:stretch/>
        </p:blipFill>
        <p:spPr bwMode="auto">
          <a:xfrm>
            <a:off x="3778462" y="926407"/>
            <a:ext cx="4394579" cy="103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39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3" grpId="0" animBg="1"/>
      <p:bldP spid="40" grpId="0"/>
      <p:bldP spid="41" grpId="0"/>
      <p:bldP spid="42" grpId="0" animBg="1"/>
      <p:bldP spid="43" grpId="0" animBg="1"/>
      <p:bldP spid="44" grpId="0" animBg="1"/>
      <p:bldP spid="4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2443267" y="324999"/>
            <a:ext cx="3518904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自准直法调平台，望远镜光轴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25</a:t>
            </a:fld>
            <a:endParaRPr lang="zh-CN" altLang="en-US" sz="1400" b="1"/>
          </a:p>
        </p:txBody>
      </p:sp>
      <p:sp>
        <p:nvSpPr>
          <p:cNvPr id="78" name="圆角矩形 198">
            <a:extLst>
              <a:ext uri="{FF2B5EF4-FFF2-40B4-BE49-F238E27FC236}">
                <a16:creationId xmlns:a16="http://schemas.microsoft.com/office/drawing/2014/main" id="{11A1C739-0FBE-4BCC-B78A-69A205E0242F}"/>
              </a:ext>
            </a:extLst>
          </p:cNvPr>
          <p:cNvSpPr/>
          <p:nvPr/>
        </p:nvSpPr>
        <p:spPr>
          <a:xfrm>
            <a:off x="8848354" y="3319208"/>
            <a:ext cx="243268" cy="110690"/>
          </a:xfrm>
          <a:prstGeom prst="roundRect">
            <a:avLst/>
          </a:prstGeom>
          <a:solidFill>
            <a:srgbClr val="0000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1">
            <a:extLst>
              <a:ext uri="{FF2B5EF4-FFF2-40B4-BE49-F238E27FC236}">
                <a16:creationId xmlns:a16="http://schemas.microsoft.com/office/drawing/2014/main" id="{B1BBD369-56F1-425A-8D54-9291213D93CD}"/>
              </a:ext>
            </a:extLst>
          </p:cNvPr>
          <p:cNvSpPr/>
          <p:nvPr/>
        </p:nvSpPr>
        <p:spPr>
          <a:xfrm>
            <a:off x="7684527" y="3329197"/>
            <a:ext cx="243268" cy="110690"/>
          </a:xfrm>
          <a:prstGeom prst="roundRect">
            <a:avLst/>
          </a:prstGeom>
          <a:solidFill>
            <a:srgbClr val="0000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 Box 23">
            <a:extLst>
              <a:ext uri="{FF2B5EF4-FFF2-40B4-BE49-F238E27FC236}">
                <a16:creationId xmlns:a16="http://schemas.microsoft.com/office/drawing/2014/main" id="{A96DC542-A9C9-43B8-B1BA-277DA0CA30A1}"/>
              </a:ext>
            </a:extLst>
          </p:cNvPr>
          <p:cNvSpPr txBox="1"/>
          <p:nvPr/>
        </p:nvSpPr>
        <p:spPr>
          <a:xfrm flipH="1">
            <a:off x="2934268" y="5515572"/>
            <a:ext cx="404323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1" name="Oval 56">
            <a:extLst>
              <a:ext uri="{FF2B5EF4-FFF2-40B4-BE49-F238E27FC236}">
                <a16:creationId xmlns:a16="http://schemas.microsoft.com/office/drawing/2014/main" id="{E851317A-5304-4E16-9AA8-9B3F2D7BE492}"/>
              </a:ext>
            </a:extLst>
          </p:cNvPr>
          <p:cNvSpPr/>
          <p:nvPr/>
        </p:nvSpPr>
        <p:spPr>
          <a:xfrm flipV="1">
            <a:off x="3154645" y="4374734"/>
            <a:ext cx="1607704" cy="1607205"/>
          </a:xfrm>
          <a:prstGeom prst="ellipse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  <a:alpha val="60000"/>
                </a:schemeClr>
              </a:gs>
              <a:gs pos="50000">
                <a:schemeClr val="dk1">
                  <a:satMod val="110000"/>
                  <a:lumMod val="100000"/>
                  <a:shade val="100000"/>
                  <a:alpha val="60000"/>
                </a:schemeClr>
              </a:gs>
              <a:gs pos="100000">
                <a:schemeClr val="dk1">
                  <a:lumMod val="99000"/>
                  <a:satMod val="120000"/>
                  <a:shade val="78000"/>
                  <a:alpha val="6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82" name="Line 57">
            <a:extLst>
              <a:ext uri="{FF2B5EF4-FFF2-40B4-BE49-F238E27FC236}">
                <a16:creationId xmlns:a16="http://schemas.microsoft.com/office/drawing/2014/main" id="{6F495C4E-75D8-4F3D-AB22-45FC79ADFED6}"/>
              </a:ext>
            </a:extLst>
          </p:cNvPr>
          <p:cNvSpPr/>
          <p:nvPr/>
        </p:nvSpPr>
        <p:spPr>
          <a:xfrm flipH="1">
            <a:off x="3365533" y="5194211"/>
            <a:ext cx="592964" cy="341724"/>
          </a:xfrm>
          <a:prstGeom prst="line">
            <a:avLst/>
          </a:prstGeom>
          <a:ln w="28575" cap="flat" cmpd="sng">
            <a:solidFill>
              <a:srgbClr val="00FFFF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83" name="Line 58">
            <a:extLst>
              <a:ext uri="{FF2B5EF4-FFF2-40B4-BE49-F238E27FC236}">
                <a16:creationId xmlns:a16="http://schemas.microsoft.com/office/drawing/2014/main" id="{6B88928F-3117-4D11-A593-C0D6D11A089B}"/>
              </a:ext>
            </a:extLst>
          </p:cNvPr>
          <p:cNvSpPr/>
          <p:nvPr/>
        </p:nvSpPr>
        <p:spPr>
          <a:xfrm>
            <a:off x="3958496" y="5194212"/>
            <a:ext cx="645055" cy="341723"/>
          </a:xfrm>
          <a:prstGeom prst="line">
            <a:avLst/>
          </a:prstGeom>
          <a:ln w="28575" cap="flat" cmpd="sng">
            <a:solidFill>
              <a:srgbClr val="00FFFF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84" name="Line 59">
            <a:extLst>
              <a:ext uri="{FF2B5EF4-FFF2-40B4-BE49-F238E27FC236}">
                <a16:creationId xmlns:a16="http://schemas.microsoft.com/office/drawing/2014/main" id="{DA13804A-63B0-4249-9692-153592325563}"/>
              </a:ext>
            </a:extLst>
          </p:cNvPr>
          <p:cNvSpPr/>
          <p:nvPr/>
        </p:nvSpPr>
        <p:spPr>
          <a:xfrm>
            <a:off x="3958497" y="4452373"/>
            <a:ext cx="0" cy="741839"/>
          </a:xfrm>
          <a:prstGeom prst="line">
            <a:avLst/>
          </a:prstGeom>
          <a:ln w="28575" cap="flat" cmpd="sng">
            <a:solidFill>
              <a:srgbClr val="00FFFF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85" name="Oval 60">
            <a:extLst>
              <a:ext uri="{FF2B5EF4-FFF2-40B4-BE49-F238E27FC236}">
                <a16:creationId xmlns:a16="http://schemas.microsoft.com/office/drawing/2014/main" id="{B82FE365-D066-416C-840A-81B9B524D989}"/>
              </a:ext>
            </a:extLst>
          </p:cNvPr>
          <p:cNvSpPr/>
          <p:nvPr/>
        </p:nvSpPr>
        <p:spPr>
          <a:xfrm>
            <a:off x="3850546" y="4329183"/>
            <a:ext cx="215900" cy="215900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86" name="Oval 61">
            <a:extLst>
              <a:ext uri="{FF2B5EF4-FFF2-40B4-BE49-F238E27FC236}">
                <a16:creationId xmlns:a16="http://schemas.microsoft.com/office/drawing/2014/main" id="{FE73EC5E-5C8B-4A54-A3CC-CE5BC3EAE01B}"/>
              </a:ext>
            </a:extLst>
          </p:cNvPr>
          <p:cNvSpPr/>
          <p:nvPr/>
        </p:nvSpPr>
        <p:spPr>
          <a:xfrm>
            <a:off x="3194221" y="5450599"/>
            <a:ext cx="215900" cy="21590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87" name="Oval 62">
            <a:extLst>
              <a:ext uri="{FF2B5EF4-FFF2-40B4-BE49-F238E27FC236}">
                <a16:creationId xmlns:a16="http://schemas.microsoft.com/office/drawing/2014/main" id="{44394DC2-4983-4FBC-A7B5-7289B0BD560A}"/>
              </a:ext>
            </a:extLst>
          </p:cNvPr>
          <p:cNvSpPr/>
          <p:nvPr/>
        </p:nvSpPr>
        <p:spPr>
          <a:xfrm>
            <a:off x="4506659" y="5450599"/>
            <a:ext cx="215900" cy="215900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88" name="Rectangle 63" descr="褐色大理石">
            <a:extLst>
              <a:ext uri="{FF2B5EF4-FFF2-40B4-BE49-F238E27FC236}">
                <a16:creationId xmlns:a16="http://schemas.microsoft.com/office/drawing/2014/main" id="{25314727-CE7C-4414-9873-00ABCEABCB3C}"/>
              </a:ext>
            </a:extLst>
          </p:cNvPr>
          <p:cNvSpPr/>
          <p:nvPr/>
        </p:nvSpPr>
        <p:spPr>
          <a:xfrm flipV="1">
            <a:off x="3850547" y="4654462"/>
            <a:ext cx="215900" cy="1079500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89" name="Text Box 64">
            <a:extLst>
              <a:ext uri="{FF2B5EF4-FFF2-40B4-BE49-F238E27FC236}">
                <a16:creationId xmlns:a16="http://schemas.microsoft.com/office/drawing/2014/main" id="{622350C4-5747-4755-980E-1592FD30D047}"/>
              </a:ext>
            </a:extLst>
          </p:cNvPr>
          <p:cNvSpPr txBox="1"/>
          <p:nvPr/>
        </p:nvSpPr>
        <p:spPr>
          <a:xfrm>
            <a:off x="3785117" y="3793901"/>
            <a:ext cx="404813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0" name="Text Box 66">
            <a:extLst>
              <a:ext uri="{FF2B5EF4-FFF2-40B4-BE49-F238E27FC236}">
                <a16:creationId xmlns:a16="http://schemas.microsoft.com/office/drawing/2014/main" id="{AB5C1A76-F59F-40D1-8362-D7084E03F08F}"/>
              </a:ext>
            </a:extLst>
          </p:cNvPr>
          <p:cNvSpPr txBox="1"/>
          <p:nvPr/>
        </p:nvSpPr>
        <p:spPr>
          <a:xfrm>
            <a:off x="4669080" y="5517133"/>
            <a:ext cx="38504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91" name="Text Box 23">
            <a:extLst>
              <a:ext uri="{FF2B5EF4-FFF2-40B4-BE49-F238E27FC236}">
                <a16:creationId xmlns:a16="http://schemas.microsoft.com/office/drawing/2014/main" id="{E5369AC5-DAED-4BE3-8B39-655F3237ED61}"/>
              </a:ext>
            </a:extLst>
          </p:cNvPr>
          <p:cNvSpPr txBox="1"/>
          <p:nvPr/>
        </p:nvSpPr>
        <p:spPr>
          <a:xfrm flipH="1">
            <a:off x="7356810" y="5457158"/>
            <a:ext cx="404323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92" name="Oval 56">
            <a:extLst>
              <a:ext uri="{FF2B5EF4-FFF2-40B4-BE49-F238E27FC236}">
                <a16:creationId xmlns:a16="http://schemas.microsoft.com/office/drawing/2014/main" id="{F9BB2674-D65E-46EE-AEF8-2E64811B2ED9}"/>
              </a:ext>
            </a:extLst>
          </p:cNvPr>
          <p:cNvSpPr/>
          <p:nvPr/>
        </p:nvSpPr>
        <p:spPr>
          <a:xfrm>
            <a:off x="7577187" y="4316320"/>
            <a:ext cx="1607704" cy="1607205"/>
          </a:xfrm>
          <a:prstGeom prst="ellipse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  <a:alpha val="60000"/>
                </a:schemeClr>
              </a:gs>
              <a:gs pos="50000">
                <a:schemeClr val="dk1">
                  <a:satMod val="110000"/>
                  <a:lumMod val="100000"/>
                  <a:shade val="100000"/>
                  <a:alpha val="60000"/>
                </a:schemeClr>
              </a:gs>
              <a:gs pos="100000">
                <a:schemeClr val="dk1">
                  <a:lumMod val="99000"/>
                  <a:satMod val="120000"/>
                  <a:shade val="78000"/>
                  <a:alpha val="6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93" name="Line 57">
            <a:extLst>
              <a:ext uri="{FF2B5EF4-FFF2-40B4-BE49-F238E27FC236}">
                <a16:creationId xmlns:a16="http://schemas.microsoft.com/office/drawing/2014/main" id="{BE13FC13-3F68-4F50-B403-9BB0A32F40A6}"/>
              </a:ext>
            </a:extLst>
          </p:cNvPr>
          <p:cNvSpPr/>
          <p:nvPr/>
        </p:nvSpPr>
        <p:spPr>
          <a:xfrm flipH="1">
            <a:off x="7788075" y="5135797"/>
            <a:ext cx="592964" cy="341724"/>
          </a:xfrm>
          <a:prstGeom prst="line">
            <a:avLst/>
          </a:prstGeom>
          <a:ln w="28575" cap="flat" cmpd="sng">
            <a:solidFill>
              <a:srgbClr val="00FFFF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94" name="Line 58">
            <a:extLst>
              <a:ext uri="{FF2B5EF4-FFF2-40B4-BE49-F238E27FC236}">
                <a16:creationId xmlns:a16="http://schemas.microsoft.com/office/drawing/2014/main" id="{24C79022-B318-4D02-96F7-9FD25F8C107A}"/>
              </a:ext>
            </a:extLst>
          </p:cNvPr>
          <p:cNvSpPr/>
          <p:nvPr/>
        </p:nvSpPr>
        <p:spPr>
          <a:xfrm>
            <a:off x="8381038" y="5135798"/>
            <a:ext cx="645055" cy="341723"/>
          </a:xfrm>
          <a:prstGeom prst="line">
            <a:avLst/>
          </a:prstGeom>
          <a:ln w="28575" cap="flat" cmpd="sng">
            <a:solidFill>
              <a:srgbClr val="00FFFF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95" name="Line 59">
            <a:extLst>
              <a:ext uri="{FF2B5EF4-FFF2-40B4-BE49-F238E27FC236}">
                <a16:creationId xmlns:a16="http://schemas.microsoft.com/office/drawing/2014/main" id="{3CAA2F37-2F62-40E5-929C-8BD9B27B3710}"/>
              </a:ext>
            </a:extLst>
          </p:cNvPr>
          <p:cNvSpPr/>
          <p:nvPr/>
        </p:nvSpPr>
        <p:spPr>
          <a:xfrm>
            <a:off x="8381039" y="4393959"/>
            <a:ext cx="0" cy="741839"/>
          </a:xfrm>
          <a:prstGeom prst="line">
            <a:avLst/>
          </a:prstGeom>
          <a:ln w="28575" cap="flat" cmpd="sng">
            <a:solidFill>
              <a:srgbClr val="00FFFF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96" name="Oval 60">
            <a:extLst>
              <a:ext uri="{FF2B5EF4-FFF2-40B4-BE49-F238E27FC236}">
                <a16:creationId xmlns:a16="http://schemas.microsoft.com/office/drawing/2014/main" id="{595B089C-53F6-459A-93E1-E7D5885CC2F6}"/>
              </a:ext>
            </a:extLst>
          </p:cNvPr>
          <p:cNvSpPr/>
          <p:nvPr/>
        </p:nvSpPr>
        <p:spPr>
          <a:xfrm>
            <a:off x="8273088" y="4270769"/>
            <a:ext cx="215900" cy="21590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97" name="Oval 61">
            <a:extLst>
              <a:ext uri="{FF2B5EF4-FFF2-40B4-BE49-F238E27FC236}">
                <a16:creationId xmlns:a16="http://schemas.microsoft.com/office/drawing/2014/main" id="{FD31CCCB-A1BF-4E7A-AD6B-A6FC43E7B415}"/>
              </a:ext>
            </a:extLst>
          </p:cNvPr>
          <p:cNvSpPr/>
          <p:nvPr/>
        </p:nvSpPr>
        <p:spPr>
          <a:xfrm>
            <a:off x="7616763" y="5392185"/>
            <a:ext cx="215900" cy="215900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98" name="Oval 62">
            <a:extLst>
              <a:ext uri="{FF2B5EF4-FFF2-40B4-BE49-F238E27FC236}">
                <a16:creationId xmlns:a16="http://schemas.microsoft.com/office/drawing/2014/main" id="{21D2318E-713F-49EC-9395-1251D01F9A14}"/>
              </a:ext>
            </a:extLst>
          </p:cNvPr>
          <p:cNvSpPr/>
          <p:nvPr/>
        </p:nvSpPr>
        <p:spPr>
          <a:xfrm>
            <a:off x="8929201" y="5392185"/>
            <a:ext cx="215900" cy="215900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 cap="flat" cmpd="sng">
            <a:noFill/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99" name="Rectangle 63" descr="褐色大理石">
            <a:extLst>
              <a:ext uri="{FF2B5EF4-FFF2-40B4-BE49-F238E27FC236}">
                <a16:creationId xmlns:a16="http://schemas.microsoft.com/office/drawing/2014/main" id="{D7974660-9F10-496E-8420-F370C637923C}"/>
              </a:ext>
            </a:extLst>
          </p:cNvPr>
          <p:cNvSpPr/>
          <p:nvPr/>
        </p:nvSpPr>
        <p:spPr>
          <a:xfrm rot="5400000">
            <a:off x="8273089" y="4596048"/>
            <a:ext cx="215900" cy="1079500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00" name="Text Box 64">
            <a:extLst>
              <a:ext uri="{FF2B5EF4-FFF2-40B4-BE49-F238E27FC236}">
                <a16:creationId xmlns:a16="http://schemas.microsoft.com/office/drawing/2014/main" id="{8A22EE36-07F8-4E9E-BE38-BA3BC53881BC}"/>
              </a:ext>
            </a:extLst>
          </p:cNvPr>
          <p:cNvSpPr txBox="1"/>
          <p:nvPr/>
        </p:nvSpPr>
        <p:spPr>
          <a:xfrm>
            <a:off x="8207659" y="3735487"/>
            <a:ext cx="404813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01" name="Text Box 66">
            <a:extLst>
              <a:ext uri="{FF2B5EF4-FFF2-40B4-BE49-F238E27FC236}">
                <a16:creationId xmlns:a16="http://schemas.microsoft.com/office/drawing/2014/main" id="{9BE31836-52F5-45CB-8B84-2542B832B745}"/>
              </a:ext>
            </a:extLst>
          </p:cNvPr>
          <p:cNvSpPr txBox="1"/>
          <p:nvPr/>
        </p:nvSpPr>
        <p:spPr>
          <a:xfrm>
            <a:off x="9091622" y="5458719"/>
            <a:ext cx="38504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A71914B3-2E92-4964-8E0A-BA26D8DC9689}"/>
              </a:ext>
            </a:extLst>
          </p:cNvPr>
          <p:cNvSpPr/>
          <p:nvPr/>
        </p:nvSpPr>
        <p:spPr>
          <a:xfrm flipH="1">
            <a:off x="7563587" y="3077108"/>
            <a:ext cx="1621303" cy="310145"/>
          </a:xfrm>
          <a:prstGeom prst="ellipse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  <a:alpha val="60000"/>
                </a:schemeClr>
              </a:gs>
              <a:gs pos="50000">
                <a:schemeClr val="dk1">
                  <a:satMod val="110000"/>
                  <a:lumMod val="100000"/>
                  <a:shade val="100000"/>
                  <a:alpha val="60000"/>
                </a:schemeClr>
              </a:gs>
              <a:gs pos="100000">
                <a:schemeClr val="dk1">
                  <a:lumMod val="99000"/>
                  <a:satMod val="120000"/>
                  <a:shade val="78000"/>
                  <a:alpha val="60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剪去同侧角的矩形 195">
            <a:extLst>
              <a:ext uri="{FF2B5EF4-FFF2-40B4-BE49-F238E27FC236}">
                <a16:creationId xmlns:a16="http://schemas.microsoft.com/office/drawing/2014/main" id="{0DBD7F1E-F1EB-4B20-8F71-EBD09FB35F42}"/>
              </a:ext>
            </a:extLst>
          </p:cNvPr>
          <p:cNvSpPr/>
          <p:nvPr/>
        </p:nvSpPr>
        <p:spPr>
          <a:xfrm rot="21546998" flipH="1">
            <a:off x="7993721" y="2353287"/>
            <a:ext cx="793684" cy="765696"/>
          </a:xfrm>
          <a:prstGeom prst="snip2SameRect">
            <a:avLst>
              <a:gd name="adj1" fmla="val 28448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079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圆角矩形 199">
            <a:extLst>
              <a:ext uri="{FF2B5EF4-FFF2-40B4-BE49-F238E27FC236}">
                <a16:creationId xmlns:a16="http://schemas.microsoft.com/office/drawing/2014/main" id="{CAB0105C-5565-4DD6-B3E1-B846252651CA}"/>
              </a:ext>
            </a:extLst>
          </p:cNvPr>
          <p:cNvSpPr/>
          <p:nvPr/>
        </p:nvSpPr>
        <p:spPr>
          <a:xfrm>
            <a:off x="4382116" y="3325549"/>
            <a:ext cx="243268" cy="110690"/>
          </a:xfrm>
          <a:prstGeom prst="roundRect">
            <a:avLst/>
          </a:prstGeom>
          <a:solidFill>
            <a:srgbClr val="0000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圆角矩形 200">
            <a:extLst>
              <a:ext uri="{FF2B5EF4-FFF2-40B4-BE49-F238E27FC236}">
                <a16:creationId xmlns:a16="http://schemas.microsoft.com/office/drawing/2014/main" id="{7DF79BAD-5F36-497F-B2C2-9B56CC41EA81}"/>
              </a:ext>
            </a:extLst>
          </p:cNvPr>
          <p:cNvSpPr/>
          <p:nvPr/>
        </p:nvSpPr>
        <p:spPr>
          <a:xfrm>
            <a:off x="3218289" y="3335538"/>
            <a:ext cx="243268" cy="110690"/>
          </a:xfrm>
          <a:prstGeom prst="round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6BFBFADE-58CD-4195-9C5B-5CB84425B460}"/>
              </a:ext>
            </a:extLst>
          </p:cNvPr>
          <p:cNvSpPr/>
          <p:nvPr/>
        </p:nvSpPr>
        <p:spPr>
          <a:xfrm flipH="1">
            <a:off x="3097349" y="3083449"/>
            <a:ext cx="1621303" cy="310145"/>
          </a:xfrm>
          <a:prstGeom prst="ellipse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  <a:alpha val="60000"/>
                </a:schemeClr>
              </a:gs>
              <a:gs pos="50000">
                <a:schemeClr val="dk1">
                  <a:satMod val="110000"/>
                  <a:lumMod val="100000"/>
                  <a:shade val="100000"/>
                  <a:alpha val="60000"/>
                </a:schemeClr>
              </a:gs>
              <a:gs pos="100000">
                <a:schemeClr val="dk1">
                  <a:lumMod val="99000"/>
                  <a:satMod val="120000"/>
                  <a:shade val="78000"/>
                  <a:alpha val="60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剪去同侧角的矩形 202">
            <a:extLst>
              <a:ext uri="{FF2B5EF4-FFF2-40B4-BE49-F238E27FC236}">
                <a16:creationId xmlns:a16="http://schemas.microsoft.com/office/drawing/2014/main" id="{2D395ACA-CBE1-42BB-B329-67E325D07FA6}"/>
              </a:ext>
            </a:extLst>
          </p:cNvPr>
          <p:cNvSpPr/>
          <p:nvPr/>
        </p:nvSpPr>
        <p:spPr>
          <a:xfrm rot="21546998" flipH="1">
            <a:off x="3863207" y="2354299"/>
            <a:ext cx="102322" cy="765696"/>
          </a:xfrm>
          <a:prstGeom prst="snip2SameRect">
            <a:avLst>
              <a:gd name="adj1" fmla="val 3847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079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右箭头 2">
            <a:extLst>
              <a:ext uri="{FF2B5EF4-FFF2-40B4-BE49-F238E27FC236}">
                <a16:creationId xmlns:a16="http://schemas.microsoft.com/office/drawing/2014/main" id="{7779787A-8379-4101-BF5B-B8E059452669}"/>
              </a:ext>
            </a:extLst>
          </p:cNvPr>
          <p:cNvSpPr/>
          <p:nvPr/>
        </p:nvSpPr>
        <p:spPr>
          <a:xfrm>
            <a:off x="5538019" y="3805963"/>
            <a:ext cx="1460978" cy="46480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弧形 108">
            <a:extLst>
              <a:ext uri="{FF2B5EF4-FFF2-40B4-BE49-F238E27FC236}">
                <a16:creationId xmlns:a16="http://schemas.microsoft.com/office/drawing/2014/main" id="{924BD782-C66A-429F-87B3-D29598CD5A40}"/>
              </a:ext>
            </a:extLst>
          </p:cNvPr>
          <p:cNvSpPr/>
          <p:nvPr/>
        </p:nvSpPr>
        <p:spPr>
          <a:xfrm rot="5400000" flipH="1" flipV="1">
            <a:off x="3816525" y="3556033"/>
            <a:ext cx="283940" cy="717593"/>
          </a:xfrm>
          <a:prstGeom prst="arc">
            <a:avLst>
              <a:gd name="adj1" fmla="val 1312038"/>
              <a:gd name="adj2" fmla="val 20135081"/>
            </a:avLst>
          </a:prstGeom>
          <a:ln w="3175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23792E6B-A476-4DAC-B455-F60818423579}"/>
              </a:ext>
            </a:extLst>
          </p:cNvPr>
          <p:cNvSpPr/>
          <p:nvPr/>
        </p:nvSpPr>
        <p:spPr>
          <a:xfrm>
            <a:off x="4437962" y="113549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双面镜摆放</a:t>
            </a:r>
            <a:endParaRPr lang="zh-CN" altLang="en-US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5610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2443267" y="324999"/>
            <a:ext cx="3518904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自准直法调平台，望远镜光轴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26</a:t>
            </a:fld>
            <a:endParaRPr lang="zh-CN" altLang="en-US" sz="1400" b="1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A201B33-B87E-455B-A179-2AF462A5150B}"/>
              </a:ext>
            </a:extLst>
          </p:cNvPr>
          <p:cNvSpPr/>
          <p:nvPr/>
        </p:nvSpPr>
        <p:spPr>
          <a:xfrm flipH="1">
            <a:off x="6483182" y="5622518"/>
            <a:ext cx="1318646" cy="25224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剪去同侧角的矩形 129">
            <a:extLst>
              <a:ext uri="{FF2B5EF4-FFF2-40B4-BE49-F238E27FC236}">
                <a16:creationId xmlns:a16="http://schemas.microsoft.com/office/drawing/2014/main" id="{976F402D-ECD1-487F-945A-BA735F2466C2}"/>
              </a:ext>
            </a:extLst>
          </p:cNvPr>
          <p:cNvSpPr/>
          <p:nvPr/>
        </p:nvSpPr>
        <p:spPr>
          <a:xfrm rot="21546998" flipH="1">
            <a:off x="6972728" y="5110948"/>
            <a:ext cx="358605" cy="540623"/>
          </a:xfrm>
          <a:prstGeom prst="snip2SameRect">
            <a:avLst>
              <a:gd name="adj1" fmla="val 3847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079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E244DA1-A799-431A-BF22-BF5DC98C1E10}"/>
              </a:ext>
            </a:extLst>
          </p:cNvPr>
          <p:cNvCxnSpPr/>
          <p:nvPr/>
        </p:nvCxnSpPr>
        <p:spPr>
          <a:xfrm rot="21218661" flipH="1">
            <a:off x="7056780" y="4236732"/>
            <a:ext cx="152401" cy="15918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460CF52-F510-4104-A9DE-8AEFC454EAE7}"/>
              </a:ext>
            </a:extLst>
          </p:cNvPr>
          <p:cNvCxnSpPr/>
          <p:nvPr/>
        </p:nvCxnSpPr>
        <p:spPr>
          <a:xfrm>
            <a:off x="7152030" y="4200229"/>
            <a:ext cx="0" cy="161880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273DE13-533E-4812-B2F4-370C73F6C6D2}"/>
              </a:ext>
            </a:extLst>
          </p:cNvPr>
          <p:cNvGrpSpPr/>
          <p:nvPr/>
        </p:nvGrpSpPr>
        <p:grpSpPr>
          <a:xfrm flipH="1">
            <a:off x="458922" y="4188848"/>
            <a:ext cx="1318646" cy="1638034"/>
            <a:chOff x="569284" y="4341248"/>
            <a:chExt cx="1318646" cy="1638034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2520DA0-5779-495C-BEA1-A6CE8D53FC70}"/>
                </a:ext>
              </a:extLst>
            </p:cNvPr>
            <p:cNvSpPr/>
            <p:nvPr/>
          </p:nvSpPr>
          <p:spPr>
            <a:xfrm rot="21218661">
              <a:off x="569284" y="5727034"/>
              <a:ext cx="1318646" cy="25224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剪去同侧角的矩形 84">
              <a:extLst>
                <a:ext uri="{FF2B5EF4-FFF2-40B4-BE49-F238E27FC236}">
                  <a16:creationId xmlns:a16="http://schemas.microsoft.com/office/drawing/2014/main" id="{CBA59E23-93CA-4B81-B005-81A941933621}"/>
                </a:ext>
              </a:extLst>
            </p:cNvPr>
            <p:cNvSpPr/>
            <p:nvPr/>
          </p:nvSpPr>
          <p:spPr>
            <a:xfrm rot="21271663">
              <a:off x="1011204" y="5215464"/>
              <a:ext cx="358605" cy="540623"/>
            </a:xfrm>
            <a:prstGeom prst="snip2SameRect">
              <a:avLst>
                <a:gd name="adj1" fmla="val 38475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7F6CC02-49F7-4EA2-B8B8-B25D9FA0ADC7}"/>
                </a:ext>
              </a:extLst>
            </p:cNvPr>
            <p:cNvCxnSpPr/>
            <p:nvPr/>
          </p:nvCxnSpPr>
          <p:spPr>
            <a:xfrm>
              <a:off x="1076206" y="4341248"/>
              <a:ext cx="152401" cy="15918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D1CBFE2E-E215-4CC8-80B6-FDFAD439AF39}"/>
              </a:ext>
            </a:extLst>
          </p:cNvPr>
          <p:cNvSpPr/>
          <p:nvPr/>
        </p:nvSpPr>
        <p:spPr>
          <a:xfrm>
            <a:off x="5415454" y="11354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粗调光路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圆角矩形 79">
            <a:extLst>
              <a:ext uri="{FF2B5EF4-FFF2-40B4-BE49-F238E27FC236}">
                <a16:creationId xmlns:a16="http://schemas.microsoft.com/office/drawing/2014/main" id="{90613C0B-4C2D-41A1-8E94-704E6DFFD7BF}"/>
              </a:ext>
            </a:extLst>
          </p:cNvPr>
          <p:cNvSpPr/>
          <p:nvPr/>
        </p:nvSpPr>
        <p:spPr>
          <a:xfrm>
            <a:off x="4518029" y="2511862"/>
            <a:ext cx="1439872" cy="1323676"/>
          </a:xfrm>
          <a:prstGeom prst="roundRect">
            <a:avLst/>
          </a:prstGeom>
          <a:blipFill>
            <a:blip r:embed="rId3"/>
            <a:srcRect/>
            <a:stretch>
              <a:fillRect r="-50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80">
            <a:extLst>
              <a:ext uri="{FF2B5EF4-FFF2-40B4-BE49-F238E27FC236}">
                <a16:creationId xmlns:a16="http://schemas.microsoft.com/office/drawing/2014/main" id="{A128C413-3E2D-4081-8F2E-39627B280C62}"/>
              </a:ext>
            </a:extLst>
          </p:cNvPr>
          <p:cNvSpPr/>
          <p:nvPr/>
        </p:nvSpPr>
        <p:spPr>
          <a:xfrm>
            <a:off x="4518029" y="4644145"/>
            <a:ext cx="1439872" cy="1323676"/>
          </a:xfrm>
          <a:prstGeom prst="roundRect">
            <a:avLst/>
          </a:prstGeom>
          <a:blipFill>
            <a:blip r:embed="rId3"/>
            <a:srcRect/>
            <a:stretch>
              <a:fillRect r="-50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FEFC432-0CE5-45D9-9229-F576CA75465E}"/>
              </a:ext>
            </a:extLst>
          </p:cNvPr>
          <p:cNvSpPr/>
          <p:nvPr/>
        </p:nvSpPr>
        <p:spPr>
          <a:xfrm rot="21218661">
            <a:off x="505824" y="3158360"/>
            <a:ext cx="1318646" cy="25224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剪去同侧角的矩形 5">
            <a:extLst>
              <a:ext uri="{FF2B5EF4-FFF2-40B4-BE49-F238E27FC236}">
                <a16:creationId xmlns:a16="http://schemas.microsoft.com/office/drawing/2014/main" id="{21F49C66-F940-4200-96AD-F084FB0DC6A9}"/>
              </a:ext>
            </a:extLst>
          </p:cNvPr>
          <p:cNvSpPr/>
          <p:nvPr/>
        </p:nvSpPr>
        <p:spPr>
          <a:xfrm rot="21271663">
            <a:off x="947744" y="2646790"/>
            <a:ext cx="358605" cy="540623"/>
          </a:xfrm>
          <a:prstGeom prst="snip2SameRect">
            <a:avLst>
              <a:gd name="adj1" fmla="val 3847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079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275D273-B397-40B5-B6A6-A8D98F1614F3}"/>
              </a:ext>
            </a:extLst>
          </p:cNvPr>
          <p:cNvCxnSpPr/>
          <p:nvPr/>
        </p:nvCxnSpPr>
        <p:spPr>
          <a:xfrm flipH="1" flipV="1">
            <a:off x="1165147" y="2900489"/>
            <a:ext cx="2673432" cy="231468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90DC8DD-F076-4684-B3F4-54645461BF9B}"/>
              </a:ext>
            </a:extLst>
          </p:cNvPr>
          <p:cNvCxnSpPr/>
          <p:nvPr/>
        </p:nvCxnSpPr>
        <p:spPr>
          <a:xfrm flipH="1">
            <a:off x="1165148" y="2397414"/>
            <a:ext cx="2561032" cy="503075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D5538DE-EAAD-4F17-9ACE-BEAB656A0AFA}"/>
              </a:ext>
            </a:extLst>
          </p:cNvPr>
          <p:cNvCxnSpPr/>
          <p:nvPr/>
        </p:nvCxnSpPr>
        <p:spPr>
          <a:xfrm>
            <a:off x="1012746" y="1772574"/>
            <a:ext cx="152401" cy="15918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3">
            <a:extLst>
              <a:ext uri="{FF2B5EF4-FFF2-40B4-BE49-F238E27FC236}">
                <a16:creationId xmlns:a16="http://schemas.microsoft.com/office/drawing/2014/main" id="{DDC2509E-5834-4719-B88E-F36CCF57C4E9}"/>
              </a:ext>
            </a:extLst>
          </p:cNvPr>
          <p:cNvSpPr/>
          <p:nvPr/>
        </p:nvSpPr>
        <p:spPr>
          <a:xfrm rot="296902">
            <a:off x="2452498" y="2878665"/>
            <a:ext cx="1388669" cy="386799"/>
          </a:xfrm>
          <a:prstGeom prst="roundRect">
            <a:avLst/>
          </a:prstGeom>
          <a:ln w="127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A71B1F5-B834-4683-8639-D5900BFC1AB6}"/>
              </a:ext>
            </a:extLst>
          </p:cNvPr>
          <p:cNvCxnSpPr/>
          <p:nvPr/>
        </p:nvCxnSpPr>
        <p:spPr>
          <a:xfrm flipH="1" flipV="1">
            <a:off x="1212841" y="5300997"/>
            <a:ext cx="2673432" cy="231468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6F4E3E2-C4C8-4A78-AC64-D56DE1B10A5C}"/>
              </a:ext>
            </a:extLst>
          </p:cNvPr>
          <p:cNvCxnSpPr/>
          <p:nvPr/>
        </p:nvCxnSpPr>
        <p:spPr>
          <a:xfrm flipH="1" flipV="1">
            <a:off x="1212842" y="5300997"/>
            <a:ext cx="2609971" cy="742951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88">
            <a:extLst>
              <a:ext uri="{FF2B5EF4-FFF2-40B4-BE49-F238E27FC236}">
                <a16:creationId xmlns:a16="http://schemas.microsoft.com/office/drawing/2014/main" id="{5E1CA127-A710-4859-BCF1-7134DEE43F41}"/>
              </a:ext>
            </a:extLst>
          </p:cNvPr>
          <p:cNvSpPr/>
          <p:nvPr/>
        </p:nvSpPr>
        <p:spPr>
          <a:xfrm rot="296902">
            <a:off x="2500192" y="5279173"/>
            <a:ext cx="1388669" cy="386799"/>
          </a:xfrm>
          <a:prstGeom prst="roundRect">
            <a:avLst/>
          </a:prstGeom>
          <a:ln w="127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0C03A7FA-0A5B-4FDC-9F12-293C0B70C74C}"/>
              </a:ext>
            </a:extLst>
          </p:cNvPr>
          <p:cNvCxnSpPr/>
          <p:nvPr/>
        </p:nvCxnSpPr>
        <p:spPr>
          <a:xfrm>
            <a:off x="1155622" y="1780411"/>
            <a:ext cx="0" cy="157446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A1047BE-8059-4DA8-8A94-BF3C36B31549}"/>
              </a:ext>
            </a:extLst>
          </p:cNvPr>
          <p:cNvCxnSpPr/>
          <p:nvPr/>
        </p:nvCxnSpPr>
        <p:spPr>
          <a:xfrm>
            <a:off x="1143567" y="4188848"/>
            <a:ext cx="0" cy="159182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30E90067-5307-424E-BB00-17BA42ADCC21}"/>
              </a:ext>
            </a:extLst>
          </p:cNvPr>
          <p:cNvSpPr/>
          <p:nvPr/>
        </p:nvSpPr>
        <p:spPr>
          <a:xfrm>
            <a:off x="2057397" y="3988793"/>
            <a:ext cx="1090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转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180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度</a:t>
            </a:r>
            <a:endParaRPr lang="zh-CN" altLang="en-US" b="1" dirty="0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B948FF7-EC44-4BC4-8207-E97450D27E13}"/>
              </a:ext>
            </a:extLst>
          </p:cNvPr>
          <p:cNvCxnSpPr/>
          <p:nvPr/>
        </p:nvCxnSpPr>
        <p:spPr>
          <a:xfrm>
            <a:off x="6227368" y="2054772"/>
            <a:ext cx="0" cy="4146331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圆角矩形 101">
            <a:extLst>
              <a:ext uri="{FF2B5EF4-FFF2-40B4-BE49-F238E27FC236}">
                <a16:creationId xmlns:a16="http://schemas.microsoft.com/office/drawing/2014/main" id="{EACE2DC2-28CA-4225-9EB7-6851070FFCE0}"/>
              </a:ext>
            </a:extLst>
          </p:cNvPr>
          <p:cNvSpPr/>
          <p:nvPr/>
        </p:nvSpPr>
        <p:spPr>
          <a:xfrm>
            <a:off x="10507160" y="2523243"/>
            <a:ext cx="1439872" cy="1323676"/>
          </a:xfrm>
          <a:prstGeom prst="roundRect">
            <a:avLst/>
          </a:prstGeom>
          <a:blipFill>
            <a:blip r:embed="rId3"/>
            <a:srcRect/>
            <a:stretch>
              <a:fillRect r="-50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102">
            <a:extLst>
              <a:ext uri="{FF2B5EF4-FFF2-40B4-BE49-F238E27FC236}">
                <a16:creationId xmlns:a16="http://schemas.microsoft.com/office/drawing/2014/main" id="{7A170FDE-DF1D-4F74-8192-4228F9B36AEB}"/>
              </a:ext>
            </a:extLst>
          </p:cNvPr>
          <p:cNvSpPr/>
          <p:nvPr/>
        </p:nvSpPr>
        <p:spPr>
          <a:xfrm>
            <a:off x="10507160" y="4655526"/>
            <a:ext cx="1439872" cy="1323676"/>
          </a:xfrm>
          <a:prstGeom prst="roundRect">
            <a:avLst/>
          </a:prstGeom>
          <a:blipFill>
            <a:blip r:embed="rId3"/>
            <a:srcRect/>
            <a:stretch>
              <a:fillRect r="-50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5A76552B-5090-4987-A3DE-8ED05A3F38A8}"/>
              </a:ext>
            </a:extLst>
          </p:cNvPr>
          <p:cNvSpPr/>
          <p:nvPr/>
        </p:nvSpPr>
        <p:spPr>
          <a:xfrm>
            <a:off x="6494955" y="3169741"/>
            <a:ext cx="1318646" cy="25224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剪去同侧角的矩形 104">
            <a:extLst>
              <a:ext uri="{FF2B5EF4-FFF2-40B4-BE49-F238E27FC236}">
                <a16:creationId xmlns:a16="http://schemas.microsoft.com/office/drawing/2014/main" id="{84A44AC9-093A-429C-8ABA-5B8CCEC8B6CD}"/>
              </a:ext>
            </a:extLst>
          </p:cNvPr>
          <p:cNvSpPr/>
          <p:nvPr/>
        </p:nvSpPr>
        <p:spPr>
          <a:xfrm rot="53002">
            <a:off x="6965450" y="2658171"/>
            <a:ext cx="358605" cy="540623"/>
          </a:xfrm>
          <a:prstGeom prst="snip2SameRect">
            <a:avLst>
              <a:gd name="adj1" fmla="val 3847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079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216D181-82F4-4E66-BD09-8AB55C35724D}"/>
              </a:ext>
            </a:extLst>
          </p:cNvPr>
          <p:cNvCxnSpPr>
            <a:stCxn id="70" idx="3"/>
          </p:cNvCxnSpPr>
          <p:nvPr/>
        </p:nvCxnSpPr>
        <p:spPr>
          <a:xfrm flipH="1">
            <a:off x="7163802" y="3026296"/>
            <a:ext cx="2666496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F146224-0F07-46F0-9E1F-1484E74B0E39}"/>
              </a:ext>
            </a:extLst>
          </p:cNvPr>
          <p:cNvCxnSpPr/>
          <p:nvPr/>
        </p:nvCxnSpPr>
        <p:spPr>
          <a:xfrm flipH="1" flipV="1">
            <a:off x="7154280" y="3026318"/>
            <a:ext cx="1260397" cy="45746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FA3B5C3-7F59-480E-BA75-59C4FA285E54}"/>
              </a:ext>
            </a:extLst>
          </p:cNvPr>
          <p:cNvCxnSpPr/>
          <p:nvPr/>
        </p:nvCxnSpPr>
        <p:spPr>
          <a:xfrm rot="381339">
            <a:off x="7087602" y="1783955"/>
            <a:ext cx="152401" cy="15918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F292997-C48A-4941-AF3E-F5D7CF8A323C}"/>
              </a:ext>
            </a:extLst>
          </p:cNvPr>
          <p:cNvCxnSpPr/>
          <p:nvPr/>
        </p:nvCxnSpPr>
        <p:spPr>
          <a:xfrm>
            <a:off x="7144753" y="1780411"/>
            <a:ext cx="0" cy="158584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4290FA92-06DB-4A39-BC72-45D48FBCC1EB}"/>
              </a:ext>
            </a:extLst>
          </p:cNvPr>
          <p:cNvSpPr/>
          <p:nvPr/>
        </p:nvSpPr>
        <p:spPr>
          <a:xfrm>
            <a:off x="8046528" y="4000174"/>
            <a:ext cx="1090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转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180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度</a:t>
            </a:r>
            <a:endParaRPr lang="zh-CN" altLang="en-US" b="1" dirty="0"/>
          </a:p>
        </p:txBody>
      </p:sp>
      <p:sp>
        <p:nvSpPr>
          <p:cNvPr id="70" name="圆角矩形 108">
            <a:extLst>
              <a:ext uri="{FF2B5EF4-FFF2-40B4-BE49-F238E27FC236}">
                <a16:creationId xmlns:a16="http://schemas.microsoft.com/office/drawing/2014/main" id="{07978B2D-EC21-4995-B6A1-A98DCB338413}"/>
              </a:ext>
            </a:extLst>
          </p:cNvPr>
          <p:cNvSpPr/>
          <p:nvPr/>
        </p:nvSpPr>
        <p:spPr>
          <a:xfrm>
            <a:off x="8441629" y="2832896"/>
            <a:ext cx="1388669" cy="386799"/>
          </a:xfrm>
          <a:prstGeom prst="roundRect">
            <a:avLst/>
          </a:prstGeom>
          <a:ln w="127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0110D6AD-4B9C-49EA-84BD-D4EF5EC36BCE}"/>
              </a:ext>
            </a:extLst>
          </p:cNvPr>
          <p:cNvCxnSpPr/>
          <p:nvPr/>
        </p:nvCxnSpPr>
        <p:spPr>
          <a:xfrm>
            <a:off x="11144140" y="3088441"/>
            <a:ext cx="234000" cy="0"/>
          </a:xfrm>
          <a:prstGeom prst="line">
            <a:avLst/>
          </a:prstGeom>
          <a:ln w="254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2B17FD96-5564-4334-AC6B-AE8A1523EBD7}"/>
              </a:ext>
            </a:extLst>
          </p:cNvPr>
          <p:cNvCxnSpPr/>
          <p:nvPr/>
        </p:nvCxnSpPr>
        <p:spPr>
          <a:xfrm flipV="1">
            <a:off x="11261969" y="2973822"/>
            <a:ext cx="0" cy="234000"/>
          </a:xfrm>
          <a:prstGeom prst="line">
            <a:avLst/>
          </a:prstGeom>
          <a:ln w="254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E0BD36AC-8A3F-4E93-AC27-F11AA7A98208}"/>
              </a:ext>
            </a:extLst>
          </p:cNvPr>
          <p:cNvCxnSpPr/>
          <p:nvPr/>
        </p:nvCxnSpPr>
        <p:spPr>
          <a:xfrm>
            <a:off x="11083867" y="4879516"/>
            <a:ext cx="234000" cy="0"/>
          </a:xfrm>
          <a:prstGeom prst="line">
            <a:avLst/>
          </a:prstGeom>
          <a:ln w="254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D87363F-50B0-4649-AE3F-A83F0C906106}"/>
              </a:ext>
            </a:extLst>
          </p:cNvPr>
          <p:cNvCxnSpPr/>
          <p:nvPr/>
        </p:nvCxnSpPr>
        <p:spPr>
          <a:xfrm flipV="1">
            <a:off x="11201696" y="4764897"/>
            <a:ext cx="0" cy="234000"/>
          </a:xfrm>
          <a:prstGeom prst="line">
            <a:avLst/>
          </a:prstGeom>
          <a:ln w="254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BA42E736-DF54-4308-BF67-2C030130CA31}"/>
              </a:ext>
            </a:extLst>
          </p:cNvPr>
          <p:cNvCxnSpPr>
            <a:stCxn id="77" idx="3"/>
          </p:cNvCxnSpPr>
          <p:nvPr/>
        </p:nvCxnSpPr>
        <p:spPr>
          <a:xfrm flipH="1">
            <a:off x="7164729" y="5479073"/>
            <a:ext cx="2666496" cy="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68AE29B-78D8-4454-880E-C34BA31D1C16}"/>
              </a:ext>
            </a:extLst>
          </p:cNvPr>
          <p:cNvCxnSpPr/>
          <p:nvPr/>
        </p:nvCxnSpPr>
        <p:spPr>
          <a:xfrm flipH="1">
            <a:off x="7155207" y="5430177"/>
            <a:ext cx="1259470" cy="48918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圆角矩形 134">
            <a:extLst>
              <a:ext uri="{FF2B5EF4-FFF2-40B4-BE49-F238E27FC236}">
                <a16:creationId xmlns:a16="http://schemas.microsoft.com/office/drawing/2014/main" id="{38ABD83F-13BD-427A-B403-C65CE016FB9D}"/>
              </a:ext>
            </a:extLst>
          </p:cNvPr>
          <p:cNvSpPr/>
          <p:nvPr/>
        </p:nvSpPr>
        <p:spPr>
          <a:xfrm>
            <a:off x="8442556" y="5285673"/>
            <a:ext cx="1388669" cy="386799"/>
          </a:xfrm>
          <a:prstGeom prst="roundRect">
            <a:avLst/>
          </a:prstGeom>
          <a:ln w="127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916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2443267" y="324999"/>
            <a:ext cx="3518904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自准直法调平台，望远镜光轴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27</a:t>
            </a:fld>
            <a:endParaRPr lang="zh-CN" altLang="en-US" sz="1400" b="1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CBFE2E-E215-4CC8-80B6-FDFAD439AF39}"/>
              </a:ext>
            </a:extLst>
          </p:cNvPr>
          <p:cNvSpPr/>
          <p:nvPr/>
        </p:nvSpPr>
        <p:spPr>
          <a:xfrm>
            <a:off x="5415454" y="113549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十字</a:t>
            </a:r>
            <a:r>
              <a:rPr lang="zh-CN" altLang="en-US" sz="2800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叉丝转正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8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31" y="1825625"/>
            <a:ext cx="4195668" cy="4351338"/>
          </a:xfrm>
        </p:spPr>
      </p:pic>
      <p:sp>
        <p:nvSpPr>
          <p:cNvPr id="3" name="文本框 2"/>
          <p:cNvSpPr txBox="1"/>
          <p:nvPr/>
        </p:nvSpPr>
        <p:spPr>
          <a:xfrm>
            <a:off x="1276539" y="2154725"/>
            <a:ext cx="4372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转动载物台，十字像沿着叉丝线移动（平行）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49123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右 2">
            <a:extLst>
              <a:ext uri="{FF2B5EF4-FFF2-40B4-BE49-F238E27FC236}">
                <a16:creationId xmlns:a16="http://schemas.microsoft.com/office/drawing/2014/main" id="{0C7998F6-F2EB-4740-8E61-88E7162533BE}"/>
              </a:ext>
            </a:extLst>
          </p:cNvPr>
          <p:cNvSpPr/>
          <p:nvPr/>
        </p:nvSpPr>
        <p:spPr>
          <a:xfrm>
            <a:off x="5259832" y="6238323"/>
            <a:ext cx="1856552" cy="56335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2443267" y="324999"/>
            <a:ext cx="3518904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自准直法调平台，望远镜光轴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28</a:t>
            </a:fld>
            <a:endParaRPr lang="zh-CN" altLang="en-US" sz="1400" b="1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A19354A-20C3-4CD3-9F09-8C3D6EF9FD02}"/>
              </a:ext>
            </a:extLst>
          </p:cNvPr>
          <p:cNvGrpSpPr/>
          <p:nvPr/>
        </p:nvGrpSpPr>
        <p:grpSpPr>
          <a:xfrm rot="21330725">
            <a:off x="466877" y="3247027"/>
            <a:ext cx="1318646" cy="1321077"/>
            <a:chOff x="644677" y="3651683"/>
            <a:chExt cx="1318646" cy="1321077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751AAE4-D7B0-4C43-B3F8-11256FEE349E}"/>
                </a:ext>
              </a:extLst>
            </p:cNvPr>
            <p:cNvSpPr/>
            <p:nvPr/>
          </p:nvSpPr>
          <p:spPr>
            <a:xfrm rot="402670">
              <a:off x="644677" y="4720512"/>
              <a:ext cx="1318646" cy="25224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剪去同侧角的矩形 110">
              <a:extLst>
                <a:ext uri="{FF2B5EF4-FFF2-40B4-BE49-F238E27FC236}">
                  <a16:creationId xmlns:a16="http://schemas.microsoft.com/office/drawing/2014/main" id="{88B7EDFA-BE04-4239-BD26-3CC98FC436C0}"/>
                </a:ext>
              </a:extLst>
            </p:cNvPr>
            <p:cNvSpPr/>
            <p:nvPr/>
          </p:nvSpPr>
          <p:spPr>
            <a:xfrm rot="455672">
              <a:off x="1165972" y="4208942"/>
              <a:ext cx="358605" cy="540623"/>
            </a:xfrm>
            <a:prstGeom prst="snip2SameRect">
              <a:avLst>
                <a:gd name="adj1" fmla="val 38475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2EE86B2-CA34-4714-9C6A-C896EB2F55A5}"/>
                </a:ext>
              </a:extLst>
            </p:cNvPr>
            <p:cNvCxnSpPr/>
            <p:nvPr/>
          </p:nvCxnSpPr>
          <p:spPr>
            <a:xfrm flipH="1">
              <a:off x="1303056" y="3651683"/>
              <a:ext cx="157693" cy="11821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圆角矩形 101">
            <a:extLst>
              <a:ext uri="{FF2B5EF4-FFF2-40B4-BE49-F238E27FC236}">
                <a16:creationId xmlns:a16="http://schemas.microsoft.com/office/drawing/2014/main" id="{B7F55D32-B117-4F32-BEB3-4B73C9687B1A}"/>
              </a:ext>
            </a:extLst>
          </p:cNvPr>
          <p:cNvSpPr/>
          <p:nvPr/>
        </p:nvSpPr>
        <p:spPr>
          <a:xfrm>
            <a:off x="4468020" y="1980898"/>
            <a:ext cx="1439872" cy="1323676"/>
          </a:xfrm>
          <a:prstGeom prst="roundRect">
            <a:avLst/>
          </a:prstGeom>
          <a:blipFill>
            <a:blip r:embed="rId3"/>
            <a:srcRect/>
            <a:stretch>
              <a:fillRect r="-50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7EEE7E4E-EA25-4AE9-8F4E-E9626060A82A}"/>
              </a:ext>
            </a:extLst>
          </p:cNvPr>
          <p:cNvSpPr/>
          <p:nvPr/>
        </p:nvSpPr>
        <p:spPr>
          <a:xfrm rot="402670">
            <a:off x="509799" y="2740841"/>
            <a:ext cx="1318646" cy="25224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剪去同侧角的矩形 104">
            <a:extLst>
              <a:ext uri="{FF2B5EF4-FFF2-40B4-BE49-F238E27FC236}">
                <a16:creationId xmlns:a16="http://schemas.microsoft.com/office/drawing/2014/main" id="{D86DC204-8BBE-433B-92D2-88D44103FBAC}"/>
              </a:ext>
            </a:extLst>
          </p:cNvPr>
          <p:cNvSpPr/>
          <p:nvPr/>
        </p:nvSpPr>
        <p:spPr>
          <a:xfrm rot="455672">
            <a:off x="1031094" y="2229271"/>
            <a:ext cx="358605" cy="540623"/>
          </a:xfrm>
          <a:prstGeom prst="snip2SameRect">
            <a:avLst>
              <a:gd name="adj1" fmla="val 38475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079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108">
            <a:extLst>
              <a:ext uri="{FF2B5EF4-FFF2-40B4-BE49-F238E27FC236}">
                <a16:creationId xmlns:a16="http://schemas.microsoft.com/office/drawing/2014/main" id="{8206753F-E1EF-48D1-AC9F-E014DB5A3848}"/>
              </a:ext>
            </a:extLst>
          </p:cNvPr>
          <p:cNvSpPr/>
          <p:nvPr/>
        </p:nvSpPr>
        <p:spPr>
          <a:xfrm rot="21537923">
            <a:off x="2502366" y="2370521"/>
            <a:ext cx="1388669" cy="386799"/>
          </a:xfrm>
          <a:prstGeom prst="roundRect">
            <a:avLst/>
          </a:prstGeom>
          <a:ln w="127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4FF0E99-CF98-4C03-A56E-F46FCCD9FD93}"/>
              </a:ext>
            </a:extLst>
          </p:cNvPr>
          <p:cNvCxnSpPr>
            <a:stCxn id="57" idx="3"/>
          </p:cNvCxnSpPr>
          <p:nvPr/>
        </p:nvCxnSpPr>
        <p:spPr>
          <a:xfrm flipH="1">
            <a:off x="1210396" y="2551384"/>
            <a:ext cx="2680526" cy="48409"/>
          </a:xfrm>
          <a:prstGeom prst="line">
            <a:avLst/>
          </a:prstGeom>
          <a:ln w="127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DBC8E6E-9AC9-4D4B-88DB-37642ED5C15E}"/>
              </a:ext>
            </a:extLst>
          </p:cNvPr>
          <p:cNvCxnSpPr/>
          <p:nvPr/>
        </p:nvCxnSpPr>
        <p:spPr>
          <a:xfrm flipH="1" flipV="1">
            <a:off x="1207226" y="2597419"/>
            <a:ext cx="2676016" cy="143422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7DD0D49-8148-41B8-905B-73AEFB73DE30}"/>
              </a:ext>
            </a:extLst>
          </p:cNvPr>
          <p:cNvCxnSpPr/>
          <p:nvPr/>
        </p:nvCxnSpPr>
        <p:spPr>
          <a:xfrm flipH="1">
            <a:off x="1168178" y="1672012"/>
            <a:ext cx="157693" cy="11821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3D78E49-0F6F-47C9-8865-F0CDACDAB7FE}"/>
              </a:ext>
            </a:extLst>
          </p:cNvPr>
          <p:cNvCxnSpPr/>
          <p:nvPr/>
        </p:nvCxnSpPr>
        <p:spPr>
          <a:xfrm>
            <a:off x="1172297" y="1672012"/>
            <a:ext cx="0" cy="122724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937398D-69E6-45A8-A4E4-B476B3AB8602}"/>
              </a:ext>
            </a:extLst>
          </p:cNvPr>
          <p:cNvCxnSpPr/>
          <p:nvPr/>
        </p:nvCxnSpPr>
        <p:spPr>
          <a:xfrm>
            <a:off x="5076425" y="2733421"/>
            <a:ext cx="234000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B2776448-8DBE-48CD-BB19-9310A9DB8C0D}"/>
              </a:ext>
            </a:extLst>
          </p:cNvPr>
          <p:cNvCxnSpPr/>
          <p:nvPr/>
        </p:nvCxnSpPr>
        <p:spPr>
          <a:xfrm flipV="1">
            <a:off x="5194254" y="2618802"/>
            <a:ext cx="0" cy="23400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82BA9AEB-1C50-4B74-961B-75AFB9768048}"/>
              </a:ext>
            </a:extLst>
          </p:cNvPr>
          <p:cNvSpPr/>
          <p:nvPr/>
        </p:nvSpPr>
        <p:spPr>
          <a:xfrm>
            <a:off x="4437962" y="113549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细调光路（减半逼近）</a:t>
            </a:r>
            <a:endParaRPr lang="zh-CN" altLang="en-US" sz="28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5" name="圆角矩形 70">
            <a:extLst>
              <a:ext uri="{FF2B5EF4-FFF2-40B4-BE49-F238E27FC236}">
                <a16:creationId xmlns:a16="http://schemas.microsoft.com/office/drawing/2014/main" id="{61854701-F42D-4273-BBAF-B325CB8EA350}"/>
              </a:ext>
            </a:extLst>
          </p:cNvPr>
          <p:cNvSpPr/>
          <p:nvPr/>
        </p:nvSpPr>
        <p:spPr>
          <a:xfrm>
            <a:off x="4452631" y="3425720"/>
            <a:ext cx="1439872" cy="1323676"/>
          </a:xfrm>
          <a:prstGeom prst="roundRect">
            <a:avLst/>
          </a:prstGeom>
          <a:blipFill>
            <a:blip r:embed="rId3"/>
            <a:srcRect/>
            <a:stretch>
              <a:fillRect r="-50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ABD28B9-7C87-42BB-8FE0-4B72904A7B0A}"/>
              </a:ext>
            </a:extLst>
          </p:cNvPr>
          <p:cNvCxnSpPr/>
          <p:nvPr/>
        </p:nvCxnSpPr>
        <p:spPr>
          <a:xfrm>
            <a:off x="5062941" y="4000443"/>
            <a:ext cx="234000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B86C3C9-F9F0-42C4-AF3E-DFB7525F1C2F}"/>
              </a:ext>
            </a:extLst>
          </p:cNvPr>
          <p:cNvCxnSpPr/>
          <p:nvPr/>
        </p:nvCxnSpPr>
        <p:spPr>
          <a:xfrm flipV="1">
            <a:off x="5180770" y="3885824"/>
            <a:ext cx="0" cy="23400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111">
            <a:extLst>
              <a:ext uri="{FF2B5EF4-FFF2-40B4-BE49-F238E27FC236}">
                <a16:creationId xmlns:a16="http://schemas.microsoft.com/office/drawing/2014/main" id="{C3E428D6-9295-4787-B84D-ABF21CF475A4}"/>
              </a:ext>
            </a:extLst>
          </p:cNvPr>
          <p:cNvSpPr/>
          <p:nvPr/>
        </p:nvSpPr>
        <p:spPr>
          <a:xfrm rot="21537923">
            <a:off x="2491194" y="3945536"/>
            <a:ext cx="1388669" cy="386799"/>
          </a:xfrm>
          <a:prstGeom prst="roundRect">
            <a:avLst/>
          </a:prstGeom>
          <a:ln w="12700">
            <a:solidFill>
              <a:srgbClr val="0000FF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76F494B-58F6-4951-A896-BFF537FAEAE9}"/>
              </a:ext>
            </a:extLst>
          </p:cNvPr>
          <p:cNvCxnSpPr>
            <a:stCxn id="68" idx="3"/>
          </p:cNvCxnSpPr>
          <p:nvPr/>
        </p:nvCxnSpPr>
        <p:spPr>
          <a:xfrm flipH="1">
            <a:off x="1199224" y="4126399"/>
            <a:ext cx="2680526" cy="48409"/>
          </a:xfrm>
          <a:prstGeom prst="line">
            <a:avLst/>
          </a:prstGeom>
          <a:ln w="127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7BA6844-1DFE-4858-BE15-3CE718240321}"/>
              </a:ext>
            </a:extLst>
          </p:cNvPr>
          <p:cNvCxnSpPr/>
          <p:nvPr/>
        </p:nvCxnSpPr>
        <p:spPr>
          <a:xfrm flipH="1" flipV="1">
            <a:off x="1196054" y="4172434"/>
            <a:ext cx="2687188" cy="6169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D2A2BE9D-2886-4930-84ED-F2CB7613F002}"/>
              </a:ext>
            </a:extLst>
          </p:cNvPr>
          <p:cNvCxnSpPr/>
          <p:nvPr/>
        </p:nvCxnSpPr>
        <p:spPr>
          <a:xfrm>
            <a:off x="1161125" y="3247027"/>
            <a:ext cx="0" cy="122724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A5A08138-8CEC-4D12-81DE-99CB1665CF84}"/>
              </a:ext>
            </a:extLst>
          </p:cNvPr>
          <p:cNvGrpSpPr/>
          <p:nvPr/>
        </p:nvGrpSpPr>
        <p:grpSpPr>
          <a:xfrm rot="269275" flipH="1">
            <a:off x="6416436" y="1734417"/>
            <a:ext cx="1318646" cy="1321077"/>
            <a:chOff x="644677" y="3651683"/>
            <a:chExt cx="1318646" cy="1321077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D8407592-E8B7-43A3-811C-23D29BEE1C39}"/>
                </a:ext>
              </a:extLst>
            </p:cNvPr>
            <p:cNvSpPr/>
            <p:nvPr/>
          </p:nvSpPr>
          <p:spPr>
            <a:xfrm rot="402670">
              <a:off x="644677" y="4720512"/>
              <a:ext cx="1318646" cy="25224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剪去同侧角的矩形 145">
              <a:extLst>
                <a:ext uri="{FF2B5EF4-FFF2-40B4-BE49-F238E27FC236}">
                  <a16:creationId xmlns:a16="http://schemas.microsoft.com/office/drawing/2014/main" id="{12107DB7-94AE-4C7E-8A23-BBA5439105FB}"/>
                </a:ext>
              </a:extLst>
            </p:cNvPr>
            <p:cNvSpPr/>
            <p:nvPr/>
          </p:nvSpPr>
          <p:spPr>
            <a:xfrm rot="455672">
              <a:off x="1165972" y="4208942"/>
              <a:ext cx="358605" cy="540623"/>
            </a:xfrm>
            <a:prstGeom prst="snip2SameRect">
              <a:avLst>
                <a:gd name="adj1" fmla="val 38475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8621D72C-43B9-4AE6-984C-8A51ED35AD9A}"/>
                </a:ext>
              </a:extLst>
            </p:cNvPr>
            <p:cNvCxnSpPr/>
            <p:nvPr/>
          </p:nvCxnSpPr>
          <p:spPr>
            <a:xfrm flipH="1">
              <a:off x="1303056" y="3651683"/>
              <a:ext cx="157693" cy="11821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圆角矩形 147">
            <a:extLst>
              <a:ext uri="{FF2B5EF4-FFF2-40B4-BE49-F238E27FC236}">
                <a16:creationId xmlns:a16="http://schemas.microsoft.com/office/drawing/2014/main" id="{630064D3-C53D-46A1-863D-70AE6B52101C}"/>
              </a:ext>
            </a:extLst>
          </p:cNvPr>
          <p:cNvSpPr/>
          <p:nvPr/>
        </p:nvSpPr>
        <p:spPr>
          <a:xfrm>
            <a:off x="10300590" y="1913110"/>
            <a:ext cx="1439872" cy="1323676"/>
          </a:xfrm>
          <a:prstGeom prst="roundRect">
            <a:avLst/>
          </a:prstGeom>
          <a:blipFill>
            <a:blip r:embed="rId3"/>
            <a:srcRect/>
            <a:stretch>
              <a:fillRect r="-50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9AE43143-4239-4D61-B256-9325591AEBE6}"/>
              </a:ext>
            </a:extLst>
          </p:cNvPr>
          <p:cNvCxnSpPr/>
          <p:nvPr/>
        </p:nvCxnSpPr>
        <p:spPr>
          <a:xfrm>
            <a:off x="10910900" y="2068733"/>
            <a:ext cx="234000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F1F59012-0D11-4224-A832-E75CCB17616A}"/>
              </a:ext>
            </a:extLst>
          </p:cNvPr>
          <p:cNvCxnSpPr/>
          <p:nvPr/>
        </p:nvCxnSpPr>
        <p:spPr>
          <a:xfrm flipV="1">
            <a:off x="11028729" y="1954114"/>
            <a:ext cx="0" cy="23400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FCAF25A5-2860-45FA-B648-CB9828425D8B}"/>
              </a:ext>
            </a:extLst>
          </p:cNvPr>
          <p:cNvGrpSpPr/>
          <p:nvPr/>
        </p:nvGrpSpPr>
        <p:grpSpPr>
          <a:xfrm rot="120000">
            <a:off x="7052320" y="2470128"/>
            <a:ext cx="2680639" cy="386799"/>
            <a:chOff x="1360663" y="5681638"/>
            <a:chExt cx="2680639" cy="386799"/>
          </a:xfrm>
        </p:grpSpPr>
        <p:sp>
          <p:nvSpPr>
            <p:cNvPr id="125" name="圆角矩形 151">
              <a:extLst>
                <a:ext uri="{FF2B5EF4-FFF2-40B4-BE49-F238E27FC236}">
                  <a16:creationId xmlns:a16="http://schemas.microsoft.com/office/drawing/2014/main" id="{DE39A8F9-72E7-4BF8-B134-A92011623806}"/>
                </a:ext>
              </a:extLst>
            </p:cNvPr>
            <p:cNvSpPr/>
            <p:nvPr/>
          </p:nvSpPr>
          <p:spPr>
            <a:xfrm rot="21537923">
              <a:off x="2652633" y="5681638"/>
              <a:ext cx="1388669" cy="386799"/>
            </a:xfrm>
            <a:prstGeom prst="roundRect">
              <a:avLst/>
            </a:prstGeom>
            <a:ln w="12700">
              <a:solidFill>
                <a:srgbClr val="0000FF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CCDCD6EB-3BC9-450A-96CF-5863E4E941C6}"/>
                </a:ext>
              </a:extLst>
            </p:cNvPr>
            <p:cNvCxnSpPr>
              <a:stCxn id="125" idx="3"/>
            </p:cNvCxnSpPr>
            <p:nvPr/>
          </p:nvCxnSpPr>
          <p:spPr>
            <a:xfrm flipH="1">
              <a:off x="1360663" y="5862501"/>
              <a:ext cx="2680526" cy="48409"/>
            </a:xfrm>
            <a:prstGeom prst="line">
              <a:avLst/>
            </a:prstGeom>
            <a:ln w="127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4ED84D34-AB7C-48CA-B1AC-4307AB796BC6}"/>
              </a:ext>
            </a:extLst>
          </p:cNvPr>
          <p:cNvCxnSpPr/>
          <p:nvPr/>
        </p:nvCxnSpPr>
        <p:spPr>
          <a:xfrm flipH="1">
            <a:off x="7044013" y="2551384"/>
            <a:ext cx="2687188" cy="108440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E11EC0DB-0FDE-4287-BF64-40146B182B11}"/>
              </a:ext>
            </a:extLst>
          </p:cNvPr>
          <p:cNvCxnSpPr/>
          <p:nvPr/>
        </p:nvCxnSpPr>
        <p:spPr>
          <a:xfrm>
            <a:off x="7034484" y="1734417"/>
            <a:ext cx="0" cy="122724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20361DCF-6D7F-4030-A1E8-29097F8369A0}"/>
              </a:ext>
            </a:extLst>
          </p:cNvPr>
          <p:cNvCxnSpPr/>
          <p:nvPr/>
        </p:nvCxnSpPr>
        <p:spPr>
          <a:xfrm>
            <a:off x="7034484" y="3247027"/>
            <a:ext cx="0" cy="122724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7408D6C-71B2-4C7E-A103-F93A7B95565D}"/>
              </a:ext>
            </a:extLst>
          </p:cNvPr>
          <p:cNvGrpSpPr/>
          <p:nvPr/>
        </p:nvGrpSpPr>
        <p:grpSpPr>
          <a:xfrm rot="420000" flipH="1">
            <a:off x="6440054" y="4182851"/>
            <a:ext cx="1318646" cy="1321077"/>
            <a:chOff x="644677" y="3651683"/>
            <a:chExt cx="1318646" cy="1321077"/>
          </a:xfrm>
        </p:grpSpPr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212F5390-21E1-472E-B3CC-16CEF1A9931D}"/>
                </a:ext>
              </a:extLst>
            </p:cNvPr>
            <p:cNvSpPr/>
            <p:nvPr/>
          </p:nvSpPr>
          <p:spPr>
            <a:xfrm rot="402670">
              <a:off x="644677" y="4720512"/>
              <a:ext cx="1318646" cy="25224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剪去同侧角的矩形 170">
              <a:extLst>
                <a:ext uri="{FF2B5EF4-FFF2-40B4-BE49-F238E27FC236}">
                  <a16:creationId xmlns:a16="http://schemas.microsoft.com/office/drawing/2014/main" id="{0AA10E4B-6E73-4EF9-B014-28C465E7C5F9}"/>
                </a:ext>
              </a:extLst>
            </p:cNvPr>
            <p:cNvSpPr/>
            <p:nvPr/>
          </p:nvSpPr>
          <p:spPr>
            <a:xfrm rot="455672">
              <a:off x="1165972" y="4208942"/>
              <a:ext cx="358605" cy="540623"/>
            </a:xfrm>
            <a:prstGeom prst="snip2SameRect">
              <a:avLst>
                <a:gd name="adj1" fmla="val 38475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A8FF92D8-6663-48E6-9BE1-E10BC0A2639C}"/>
                </a:ext>
              </a:extLst>
            </p:cNvPr>
            <p:cNvCxnSpPr/>
            <p:nvPr/>
          </p:nvCxnSpPr>
          <p:spPr>
            <a:xfrm flipH="1">
              <a:off x="1303056" y="3651683"/>
              <a:ext cx="157693" cy="11821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圆角矩形 172">
            <a:extLst>
              <a:ext uri="{FF2B5EF4-FFF2-40B4-BE49-F238E27FC236}">
                <a16:creationId xmlns:a16="http://schemas.microsoft.com/office/drawing/2014/main" id="{C9140E10-3F9F-45B4-8C05-D3A470D579BB}"/>
              </a:ext>
            </a:extLst>
          </p:cNvPr>
          <p:cNvSpPr/>
          <p:nvPr/>
        </p:nvSpPr>
        <p:spPr>
          <a:xfrm>
            <a:off x="10259791" y="4365040"/>
            <a:ext cx="1439872" cy="1323676"/>
          </a:xfrm>
          <a:prstGeom prst="roundRect">
            <a:avLst/>
          </a:prstGeom>
          <a:blipFill>
            <a:blip r:embed="rId3"/>
            <a:srcRect/>
            <a:stretch>
              <a:fillRect r="-50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31D063B3-4FDC-4B42-BDC9-7522EEF0A8A1}"/>
              </a:ext>
            </a:extLst>
          </p:cNvPr>
          <p:cNvCxnSpPr/>
          <p:nvPr/>
        </p:nvCxnSpPr>
        <p:spPr>
          <a:xfrm>
            <a:off x="10910900" y="5358776"/>
            <a:ext cx="234000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2DB7E11B-EE74-4885-8082-38EA3DD44CC6}"/>
              </a:ext>
            </a:extLst>
          </p:cNvPr>
          <p:cNvCxnSpPr/>
          <p:nvPr/>
        </p:nvCxnSpPr>
        <p:spPr>
          <a:xfrm flipV="1">
            <a:off x="11028729" y="5244157"/>
            <a:ext cx="0" cy="23400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C3DCED27-59D7-4AEF-ABBA-CC81A13E3AF3}"/>
              </a:ext>
            </a:extLst>
          </p:cNvPr>
          <p:cNvGrpSpPr/>
          <p:nvPr/>
        </p:nvGrpSpPr>
        <p:grpSpPr>
          <a:xfrm>
            <a:off x="7099572" y="4858348"/>
            <a:ext cx="2680639" cy="386799"/>
            <a:chOff x="1360663" y="5681638"/>
            <a:chExt cx="2680639" cy="386799"/>
          </a:xfrm>
        </p:grpSpPr>
        <p:sp>
          <p:nvSpPr>
            <p:cNvPr id="149" name="圆角矩形 176">
              <a:extLst>
                <a:ext uri="{FF2B5EF4-FFF2-40B4-BE49-F238E27FC236}">
                  <a16:creationId xmlns:a16="http://schemas.microsoft.com/office/drawing/2014/main" id="{3E02FCF9-C7C8-42D1-81DD-54DD1AFCD629}"/>
                </a:ext>
              </a:extLst>
            </p:cNvPr>
            <p:cNvSpPr/>
            <p:nvPr/>
          </p:nvSpPr>
          <p:spPr>
            <a:xfrm rot="21537923">
              <a:off x="2652633" y="5681638"/>
              <a:ext cx="1388669" cy="386799"/>
            </a:xfrm>
            <a:prstGeom prst="roundRect">
              <a:avLst/>
            </a:prstGeom>
            <a:ln w="12700">
              <a:solidFill>
                <a:srgbClr val="0000FF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C77279A-13A4-40A7-B562-368876D1838B}"/>
                </a:ext>
              </a:extLst>
            </p:cNvPr>
            <p:cNvCxnSpPr>
              <a:stCxn id="149" idx="3"/>
            </p:cNvCxnSpPr>
            <p:nvPr/>
          </p:nvCxnSpPr>
          <p:spPr>
            <a:xfrm flipH="1">
              <a:off x="1360663" y="5862501"/>
              <a:ext cx="2680526" cy="48409"/>
            </a:xfrm>
            <a:prstGeom prst="line">
              <a:avLst/>
            </a:prstGeom>
            <a:ln w="127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E6194E7F-D84D-4DFF-82FD-F5F253FA5CFA}"/>
              </a:ext>
            </a:extLst>
          </p:cNvPr>
          <p:cNvCxnSpPr/>
          <p:nvPr/>
        </p:nvCxnSpPr>
        <p:spPr>
          <a:xfrm flipH="1">
            <a:off x="7021540" y="5026878"/>
            <a:ext cx="2691711" cy="63242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B2DC81E4-36D4-449A-9684-3999B397E0F4}"/>
              </a:ext>
            </a:extLst>
          </p:cNvPr>
          <p:cNvCxnSpPr/>
          <p:nvPr/>
        </p:nvCxnSpPr>
        <p:spPr>
          <a:xfrm>
            <a:off x="7034484" y="3978326"/>
            <a:ext cx="0" cy="122724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741B3921-93D2-4039-A3A3-0C4B84B93F09}"/>
              </a:ext>
            </a:extLst>
          </p:cNvPr>
          <p:cNvCxnSpPr/>
          <p:nvPr/>
        </p:nvCxnSpPr>
        <p:spPr>
          <a:xfrm>
            <a:off x="6113068" y="2043666"/>
            <a:ext cx="0" cy="4146331"/>
          </a:xfrm>
          <a:prstGeom prst="line">
            <a:avLst/>
          </a:prstGeom>
          <a:ln w="31750">
            <a:solidFill>
              <a:srgbClr val="0000FF"/>
            </a:solidFill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4" name="矩形 153">
            <a:extLst>
              <a:ext uri="{FF2B5EF4-FFF2-40B4-BE49-F238E27FC236}">
                <a16:creationId xmlns:a16="http://schemas.microsoft.com/office/drawing/2014/main" id="{E0BA997F-4444-4D0B-8B93-FD7CC63CB0F7}"/>
              </a:ext>
            </a:extLst>
          </p:cNvPr>
          <p:cNvSpPr/>
          <p:nvPr/>
        </p:nvSpPr>
        <p:spPr>
          <a:xfrm>
            <a:off x="5609807" y="6321367"/>
            <a:ext cx="1090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180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度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55" name="弧形 154">
            <a:extLst>
              <a:ext uri="{FF2B5EF4-FFF2-40B4-BE49-F238E27FC236}">
                <a16:creationId xmlns:a16="http://schemas.microsoft.com/office/drawing/2014/main" id="{DD8A80E0-2504-4668-940D-E99B890872C4}"/>
              </a:ext>
            </a:extLst>
          </p:cNvPr>
          <p:cNvSpPr/>
          <p:nvPr/>
        </p:nvSpPr>
        <p:spPr>
          <a:xfrm rot="13547299">
            <a:off x="301034" y="3915849"/>
            <a:ext cx="1141646" cy="1141646"/>
          </a:xfrm>
          <a:prstGeom prst="arc">
            <a:avLst/>
          </a:prstGeom>
          <a:ln w="317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弧形 156">
            <a:extLst>
              <a:ext uri="{FF2B5EF4-FFF2-40B4-BE49-F238E27FC236}">
                <a16:creationId xmlns:a16="http://schemas.microsoft.com/office/drawing/2014/main" id="{4FB1EE98-E80F-44CB-9955-F33B18F42418}"/>
              </a:ext>
            </a:extLst>
          </p:cNvPr>
          <p:cNvSpPr/>
          <p:nvPr/>
        </p:nvSpPr>
        <p:spPr>
          <a:xfrm rot="5400000" flipH="1" flipV="1">
            <a:off x="6879570" y="1685633"/>
            <a:ext cx="283940" cy="717593"/>
          </a:xfrm>
          <a:prstGeom prst="arc">
            <a:avLst>
              <a:gd name="adj1" fmla="val 1312038"/>
              <a:gd name="adj2" fmla="val 20135081"/>
            </a:avLst>
          </a:prstGeom>
          <a:ln w="3175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弧形 158">
            <a:extLst>
              <a:ext uri="{FF2B5EF4-FFF2-40B4-BE49-F238E27FC236}">
                <a16:creationId xmlns:a16="http://schemas.microsoft.com/office/drawing/2014/main" id="{DAB9B334-DB8F-452B-B477-9DBBA1A44132}"/>
              </a:ext>
            </a:extLst>
          </p:cNvPr>
          <p:cNvSpPr/>
          <p:nvPr/>
        </p:nvSpPr>
        <p:spPr>
          <a:xfrm rot="2673510">
            <a:off x="8948459" y="4468388"/>
            <a:ext cx="1141646" cy="1141646"/>
          </a:xfrm>
          <a:prstGeom prst="arc">
            <a:avLst/>
          </a:prstGeom>
          <a:ln w="317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32507" y="5151422"/>
            <a:ext cx="27414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调节</a:t>
            </a:r>
            <a:r>
              <a:rPr lang="zh-CN" altLang="en-US" dirty="0"/>
              <a:t>载物</a:t>
            </a:r>
            <a:r>
              <a:rPr lang="zh-CN" altLang="en-US" dirty="0" smtClean="0"/>
              <a:t>台倾角螺钉</a:t>
            </a:r>
            <a:r>
              <a:rPr lang="en-US" altLang="zh-CN" dirty="0" smtClean="0">
                <a:solidFill>
                  <a:srgbClr val="FF0000"/>
                </a:solidFill>
                <a:latin typeface="+mj-ea"/>
                <a:ea typeface="+mj-ea"/>
              </a:rPr>
              <a:t>a</a:t>
            </a:r>
            <a:endParaRPr lang="zh-CN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13355" y="5846453"/>
            <a:ext cx="22705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调望远镜倾角螺钉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1937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2443267" y="324999"/>
            <a:ext cx="3518904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自准直法调平台，望远镜光轴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29</a:t>
            </a:fld>
            <a:endParaRPr lang="zh-CN" altLang="en-US" sz="1400" b="1"/>
          </a:p>
        </p:txBody>
      </p:sp>
      <p:cxnSp>
        <p:nvCxnSpPr>
          <p:cNvPr id="95" name="AutoShape 272">
            <a:extLst>
              <a:ext uri="{FF2B5EF4-FFF2-40B4-BE49-F238E27FC236}">
                <a16:creationId xmlns:a16="http://schemas.microsoft.com/office/drawing/2014/main" id="{75568623-54B1-4F62-9DA5-1FD7EF2DACF9}"/>
              </a:ext>
            </a:extLst>
          </p:cNvPr>
          <p:cNvCxnSpPr>
            <a:stCxn id="103" idx="1"/>
          </p:cNvCxnSpPr>
          <p:nvPr/>
        </p:nvCxnSpPr>
        <p:spPr>
          <a:xfrm flipH="1">
            <a:off x="5641032" y="4411816"/>
            <a:ext cx="2662910" cy="672945"/>
          </a:xfrm>
          <a:prstGeom prst="straightConnector1">
            <a:avLst/>
          </a:prstGeom>
          <a:ln w="9525">
            <a:noFill/>
          </a:ln>
        </p:spPr>
      </p:cxnSp>
      <p:grpSp>
        <p:nvGrpSpPr>
          <p:cNvPr id="96" name="Group 273">
            <a:extLst>
              <a:ext uri="{FF2B5EF4-FFF2-40B4-BE49-F238E27FC236}">
                <a16:creationId xmlns:a16="http://schemas.microsoft.com/office/drawing/2014/main" id="{860FC817-4DCD-43AC-9D91-ECF2F0269742}"/>
              </a:ext>
            </a:extLst>
          </p:cNvPr>
          <p:cNvGrpSpPr/>
          <p:nvPr/>
        </p:nvGrpSpPr>
        <p:grpSpPr>
          <a:xfrm flipH="1">
            <a:off x="7321569" y="3091691"/>
            <a:ext cx="1751590" cy="1718739"/>
            <a:chOff x="431" y="1525"/>
            <a:chExt cx="1134" cy="1134"/>
          </a:xfrm>
        </p:grpSpPr>
        <p:sp>
          <p:nvSpPr>
            <p:cNvPr id="97" name="Oval 274">
              <a:extLst>
                <a:ext uri="{FF2B5EF4-FFF2-40B4-BE49-F238E27FC236}">
                  <a16:creationId xmlns:a16="http://schemas.microsoft.com/office/drawing/2014/main" id="{BDF14100-E286-43D5-AE1F-8DFEDF08F96D}"/>
                </a:ext>
              </a:extLst>
            </p:cNvPr>
            <p:cNvSpPr/>
            <p:nvPr/>
          </p:nvSpPr>
          <p:spPr>
            <a:xfrm rot="-10800000" flipV="1">
              <a:off x="431" y="1525"/>
              <a:ext cx="1134" cy="1134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98" name="Line 275">
              <a:extLst>
                <a:ext uri="{FF2B5EF4-FFF2-40B4-BE49-F238E27FC236}">
                  <a16:creationId xmlns:a16="http://schemas.microsoft.com/office/drawing/2014/main" id="{317F0D79-0AED-4BD8-A1A5-ADB214FD6876}"/>
                </a:ext>
              </a:extLst>
            </p:cNvPr>
            <p:cNvSpPr/>
            <p:nvPr/>
          </p:nvSpPr>
          <p:spPr>
            <a:xfrm rot="-10800000" flipV="1">
              <a:off x="431" y="2092"/>
              <a:ext cx="113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9" name="Line 276">
              <a:extLst>
                <a:ext uri="{FF2B5EF4-FFF2-40B4-BE49-F238E27FC236}">
                  <a16:creationId xmlns:a16="http://schemas.microsoft.com/office/drawing/2014/main" id="{066FAFEF-AE80-47DB-BF28-6D395CC442AA}"/>
                </a:ext>
              </a:extLst>
            </p:cNvPr>
            <p:cNvSpPr/>
            <p:nvPr/>
          </p:nvSpPr>
          <p:spPr>
            <a:xfrm rot="-10800000" flipV="1">
              <a:off x="509" y="1797"/>
              <a:ext cx="9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0" name="Line 277">
              <a:extLst>
                <a:ext uri="{FF2B5EF4-FFF2-40B4-BE49-F238E27FC236}">
                  <a16:creationId xmlns:a16="http://schemas.microsoft.com/office/drawing/2014/main" id="{1C763AA2-8D47-485A-B439-3162CF8273A1}"/>
                </a:ext>
              </a:extLst>
            </p:cNvPr>
            <p:cNvSpPr/>
            <p:nvPr/>
          </p:nvSpPr>
          <p:spPr>
            <a:xfrm rot="5400000" flipV="1">
              <a:off x="431" y="2092"/>
              <a:ext cx="1134" cy="0"/>
            </a:xfrm>
            <a:prstGeom prst="line">
              <a:avLst/>
            </a:prstGeom>
            <a:ln w="444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" name="Rectangle 278">
              <a:extLst>
                <a:ext uri="{FF2B5EF4-FFF2-40B4-BE49-F238E27FC236}">
                  <a16:creationId xmlns:a16="http://schemas.microsoft.com/office/drawing/2014/main" id="{925AED29-CB4D-4E40-AFA0-1FADE793F915}"/>
                </a:ext>
              </a:extLst>
            </p:cNvPr>
            <p:cNvSpPr/>
            <p:nvPr/>
          </p:nvSpPr>
          <p:spPr>
            <a:xfrm rot="-10800000" flipV="1">
              <a:off x="906" y="2295"/>
              <a:ext cx="182" cy="363"/>
            </a:xfrm>
            <a:prstGeom prst="rect">
              <a:avLst/>
            </a:prstGeom>
            <a:solidFill>
              <a:srgbClr val="098529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grpSp>
          <p:nvGrpSpPr>
            <p:cNvPr id="102" name="Group 279">
              <a:extLst>
                <a:ext uri="{FF2B5EF4-FFF2-40B4-BE49-F238E27FC236}">
                  <a16:creationId xmlns:a16="http://schemas.microsoft.com/office/drawing/2014/main" id="{839B73AA-0142-47EE-AF28-5744D8340779}"/>
                </a:ext>
              </a:extLst>
            </p:cNvPr>
            <p:cNvGrpSpPr/>
            <p:nvPr/>
          </p:nvGrpSpPr>
          <p:grpSpPr>
            <a:xfrm rot="-10800000" flipV="1">
              <a:off x="929" y="2312"/>
              <a:ext cx="136" cy="136"/>
              <a:chOff x="2835" y="3219"/>
              <a:chExt cx="136" cy="136"/>
            </a:xfrm>
          </p:grpSpPr>
          <p:sp>
            <p:nvSpPr>
              <p:cNvPr id="103" name="Line 280">
                <a:extLst>
                  <a:ext uri="{FF2B5EF4-FFF2-40B4-BE49-F238E27FC236}">
                    <a16:creationId xmlns:a16="http://schemas.microsoft.com/office/drawing/2014/main" id="{6DFF80AF-E82E-447D-8F7D-1AE0B60767AA}"/>
                  </a:ext>
                </a:extLst>
              </p:cNvPr>
              <p:cNvSpPr/>
              <p:nvPr/>
            </p:nvSpPr>
            <p:spPr>
              <a:xfrm>
                <a:off x="2835" y="3294"/>
                <a:ext cx="1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4" name="Line 281">
                <a:extLst>
                  <a:ext uri="{FF2B5EF4-FFF2-40B4-BE49-F238E27FC236}">
                    <a16:creationId xmlns:a16="http://schemas.microsoft.com/office/drawing/2014/main" id="{D692FFE4-9B20-4007-BE78-F7068998E0C8}"/>
                  </a:ext>
                </a:extLst>
              </p:cNvPr>
              <p:cNvSpPr/>
              <p:nvPr/>
            </p:nvSpPr>
            <p:spPr>
              <a:xfrm rot="5400000">
                <a:off x="2835" y="3287"/>
                <a:ext cx="136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5A1601C-6F00-40E2-93F6-95831EA6BA16}"/>
              </a:ext>
            </a:extLst>
          </p:cNvPr>
          <p:cNvGrpSpPr/>
          <p:nvPr/>
        </p:nvGrpSpPr>
        <p:grpSpPr>
          <a:xfrm>
            <a:off x="1997293" y="3778277"/>
            <a:ext cx="6166090" cy="619898"/>
            <a:chOff x="1997293" y="3778277"/>
            <a:chExt cx="6166090" cy="619898"/>
          </a:xfrm>
        </p:grpSpPr>
        <p:sp>
          <p:nvSpPr>
            <p:cNvPr id="106" name="Line 284">
              <a:extLst>
                <a:ext uri="{FF2B5EF4-FFF2-40B4-BE49-F238E27FC236}">
                  <a16:creationId xmlns:a16="http://schemas.microsoft.com/office/drawing/2014/main" id="{9F67A355-3533-4731-A6B2-CF8DEDE5CCA9}"/>
                </a:ext>
              </a:extLst>
            </p:cNvPr>
            <p:cNvSpPr/>
            <p:nvPr/>
          </p:nvSpPr>
          <p:spPr>
            <a:xfrm flipH="1" flipV="1">
              <a:off x="1997293" y="3778277"/>
              <a:ext cx="6166090" cy="619898"/>
            </a:xfrm>
            <a:prstGeom prst="line">
              <a:avLst/>
            </a:prstGeom>
            <a:ln w="254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7" name="Line 286">
              <a:extLst>
                <a:ext uri="{FF2B5EF4-FFF2-40B4-BE49-F238E27FC236}">
                  <a16:creationId xmlns:a16="http://schemas.microsoft.com/office/drawing/2014/main" id="{03C5C2E1-049A-472C-B9CE-F8CE61B167AD}"/>
                </a:ext>
              </a:extLst>
            </p:cNvPr>
            <p:cNvSpPr/>
            <p:nvPr/>
          </p:nvSpPr>
          <p:spPr>
            <a:xfrm flipH="1">
              <a:off x="3818390" y="4398175"/>
              <a:ext cx="4344993" cy="0"/>
            </a:xfrm>
            <a:prstGeom prst="line">
              <a:avLst/>
            </a:prstGeom>
            <a:ln w="254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" name="Line 289">
              <a:extLst>
                <a:ext uri="{FF2B5EF4-FFF2-40B4-BE49-F238E27FC236}">
                  <a16:creationId xmlns:a16="http://schemas.microsoft.com/office/drawing/2014/main" id="{6C6D8A42-B0D0-437D-A0EC-35157190B88E}"/>
                </a:ext>
              </a:extLst>
            </p:cNvPr>
            <p:cNvSpPr/>
            <p:nvPr/>
          </p:nvSpPr>
          <p:spPr>
            <a:xfrm flipH="1" flipV="1">
              <a:off x="1997293" y="4122328"/>
              <a:ext cx="1821097" cy="275847"/>
            </a:xfrm>
            <a:prstGeom prst="line">
              <a:avLst/>
            </a:prstGeom>
            <a:ln w="254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1C61C58-37F4-4825-A96B-E71CB66AE32C}"/>
              </a:ext>
            </a:extLst>
          </p:cNvPr>
          <p:cNvGrpSpPr/>
          <p:nvPr/>
        </p:nvGrpSpPr>
        <p:grpSpPr>
          <a:xfrm>
            <a:off x="1997293" y="3503946"/>
            <a:ext cx="6166090" cy="618382"/>
            <a:chOff x="1997293" y="3503946"/>
            <a:chExt cx="6166090" cy="618382"/>
          </a:xfrm>
        </p:grpSpPr>
        <p:sp>
          <p:nvSpPr>
            <p:cNvPr id="110" name="Line 288">
              <a:extLst>
                <a:ext uri="{FF2B5EF4-FFF2-40B4-BE49-F238E27FC236}">
                  <a16:creationId xmlns:a16="http://schemas.microsoft.com/office/drawing/2014/main" id="{EADED37E-80BE-40B8-8E6F-27C243FE31B2}"/>
                </a:ext>
              </a:extLst>
            </p:cNvPr>
            <p:cNvSpPr/>
            <p:nvPr/>
          </p:nvSpPr>
          <p:spPr>
            <a:xfrm flipH="1">
              <a:off x="1997293" y="3503946"/>
              <a:ext cx="6166090" cy="618382"/>
            </a:xfrm>
            <a:prstGeom prst="line">
              <a:avLst/>
            </a:prstGeom>
            <a:ln w="25400" cap="flat" cmpd="sng">
              <a:solidFill>
                <a:srgbClr val="31C9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" name="Line 290">
              <a:extLst>
                <a:ext uri="{FF2B5EF4-FFF2-40B4-BE49-F238E27FC236}">
                  <a16:creationId xmlns:a16="http://schemas.microsoft.com/office/drawing/2014/main" id="{DB3E662C-2E49-44D4-91D2-E7A1A12ADA61}"/>
                </a:ext>
              </a:extLst>
            </p:cNvPr>
            <p:cNvSpPr/>
            <p:nvPr/>
          </p:nvSpPr>
          <p:spPr>
            <a:xfrm flipH="1">
              <a:off x="3818390" y="3503946"/>
              <a:ext cx="4344993" cy="0"/>
            </a:xfrm>
            <a:prstGeom prst="line">
              <a:avLst/>
            </a:prstGeom>
            <a:ln w="25400" cap="flat" cmpd="sng">
              <a:solidFill>
                <a:srgbClr val="31C9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" name="Line 291">
              <a:extLst>
                <a:ext uri="{FF2B5EF4-FFF2-40B4-BE49-F238E27FC236}">
                  <a16:creationId xmlns:a16="http://schemas.microsoft.com/office/drawing/2014/main" id="{2C5C553B-9D5F-4EC9-BB7A-D5B4B42848ED}"/>
                </a:ext>
              </a:extLst>
            </p:cNvPr>
            <p:cNvSpPr/>
            <p:nvPr/>
          </p:nvSpPr>
          <p:spPr>
            <a:xfrm flipV="1">
              <a:off x="1997293" y="3503946"/>
              <a:ext cx="1821097" cy="274331"/>
            </a:xfrm>
            <a:prstGeom prst="line">
              <a:avLst/>
            </a:prstGeom>
            <a:ln w="25400" cap="flat" cmpd="sng">
              <a:solidFill>
                <a:srgbClr val="31C9FF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62" name="Group 294">
            <a:extLst>
              <a:ext uri="{FF2B5EF4-FFF2-40B4-BE49-F238E27FC236}">
                <a16:creationId xmlns:a16="http://schemas.microsoft.com/office/drawing/2014/main" id="{EB6C83DF-252A-475A-918D-D40CC47D465C}"/>
              </a:ext>
            </a:extLst>
          </p:cNvPr>
          <p:cNvGrpSpPr/>
          <p:nvPr/>
        </p:nvGrpSpPr>
        <p:grpSpPr>
          <a:xfrm flipH="1">
            <a:off x="3818390" y="4942134"/>
            <a:ext cx="4378974" cy="206127"/>
            <a:chOff x="998" y="2704"/>
            <a:chExt cx="2835" cy="136"/>
          </a:xfrm>
        </p:grpSpPr>
        <p:sp>
          <p:nvSpPr>
            <p:cNvPr id="163" name="Line 295">
              <a:extLst>
                <a:ext uri="{FF2B5EF4-FFF2-40B4-BE49-F238E27FC236}">
                  <a16:creationId xmlns:a16="http://schemas.microsoft.com/office/drawing/2014/main" id="{AC111C05-17BA-42DA-9ED1-EA696239E903}"/>
                </a:ext>
              </a:extLst>
            </p:cNvPr>
            <p:cNvSpPr/>
            <p:nvPr/>
          </p:nvSpPr>
          <p:spPr>
            <a:xfrm>
              <a:off x="998" y="2704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4" name="Line 296">
              <a:extLst>
                <a:ext uri="{FF2B5EF4-FFF2-40B4-BE49-F238E27FC236}">
                  <a16:creationId xmlns:a16="http://schemas.microsoft.com/office/drawing/2014/main" id="{C9A92E50-F365-420B-92E0-733D61987242}"/>
                </a:ext>
              </a:extLst>
            </p:cNvPr>
            <p:cNvSpPr/>
            <p:nvPr/>
          </p:nvSpPr>
          <p:spPr>
            <a:xfrm>
              <a:off x="3833" y="2704"/>
              <a:ext cx="0" cy="13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65" name="Line 297">
            <a:extLst>
              <a:ext uri="{FF2B5EF4-FFF2-40B4-BE49-F238E27FC236}">
                <a16:creationId xmlns:a16="http://schemas.microsoft.com/office/drawing/2014/main" id="{53A1F1F2-63E3-4111-A78C-3DE2DF41A22D}"/>
              </a:ext>
            </a:extLst>
          </p:cNvPr>
          <p:cNvSpPr/>
          <p:nvPr/>
        </p:nvSpPr>
        <p:spPr>
          <a:xfrm flipH="1">
            <a:off x="3818390" y="5045197"/>
            <a:ext cx="4380519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166" name="Text Box 298">
            <a:extLst>
              <a:ext uri="{FF2B5EF4-FFF2-40B4-BE49-F238E27FC236}">
                <a16:creationId xmlns:a16="http://schemas.microsoft.com/office/drawing/2014/main" id="{0342EF37-BB4D-4C96-8C44-AAC29306EE67}"/>
              </a:ext>
            </a:extLst>
          </p:cNvPr>
          <p:cNvSpPr txBox="1"/>
          <p:nvPr/>
        </p:nvSpPr>
        <p:spPr>
          <a:xfrm flipH="1">
            <a:off x="5793948" y="4573832"/>
            <a:ext cx="267218" cy="45620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bg1"/>
              </a:buClr>
              <a:buSzPct val="80000"/>
              <a:buFont typeface="Wingdings" panose="05000000000000000000" pitchFamily="2" charset="2"/>
            </a:pPr>
            <a:r>
              <a:rPr lang="en-US" altLang="zh-CN" sz="2400" i="1" dirty="0">
                <a:latin typeface="Times New Roman" panose="02020603050405020304" pitchFamily="18" charset="0"/>
                <a:ea typeface="仿宋_GB2312" pitchFamily="49" charset="-122"/>
              </a:rPr>
              <a:t>f</a:t>
            </a:r>
          </a:p>
        </p:txBody>
      </p:sp>
      <p:sp>
        <p:nvSpPr>
          <p:cNvPr id="167" name="Line 309">
            <a:extLst>
              <a:ext uri="{FF2B5EF4-FFF2-40B4-BE49-F238E27FC236}">
                <a16:creationId xmlns:a16="http://schemas.microsoft.com/office/drawing/2014/main" id="{77A26C91-0431-4267-B101-99DC12CD6F1C}"/>
              </a:ext>
            </a:extLst>
          </p:cNvPr>
          <p:cNvSpPr/>
          <p:nvPr/>
        </p:nvSpPr>
        <p:spPr>
          <a:xfrm flipH="1" flipV="1">
            <a:off x="1297584" y="3951060"/>
            <a:ext cx="7355441" cy="1516"/>
          </a:xfrm>
          <a:prstGeom prst="line">
            <a:avLst/>
          </a:prstGeom>
          <a:ln w="28575" cap="flat" cmpd="sng">
            <a:solidFill>
              <a:schemeClr val="tx1"/>
            </a:solidFill>
            <a:prstDash val="lgDashDot"/>
            <a:headEnd type="none" w="med" len="med"/>
            <a:tailEnd type="none" w="med" len="med"/>
          </a:ln>
        </p:spPr>
      </p:sp>
      <p:grpSp>
        <p:nvGrpSpPr>
          <p:cNvPr id="168" name="greencross">
            <a:extLst>
              <a:ext uri="{FF2B5EF4-FFF2-40B4-BE49-F238E27FC236}">
                <a16:creationId xmlns:a16="http://schemas.microsoft.com/office/drawing/2014/main" id="{DA151DCF-2F35-4492-832B-A43EA59D1272}"/>
              </a:ext>
            </a:extLst>
          </p:cNvPr>
          <p:cNvGrpSpPr/>
          <p:nvPr/>
        </p:nvGrpSpPr>
        <p:grpSpPr>
          <a:xfrm flipH="1">
            <a:off x="8092331" y="3390273"/>
            <a:ext cx="210067" cy="206127"/>
            <a:chOff x="3832" y="1949"/>
            <a:chExt cx="136" cy="136"/>
          </a:xfrm>
        </p:grpSpPr>
        <p:sp>
          <p:nvSpPr>
            <p:cNvPr id="169" name="Line 312">
              <a:extLst>
                <a:ext uri="{FF2B5EF4-FFF2-40B4-BE49-F238E27FC236}">
                  <a16:creationId xmlns:a16="http://schemas.microsoft.com/office/drawing/2014/main" id="{DECFFFDC-07FD-4761-B8AF-E20EB6AEB68F}"/>
                </a:ext>
              </a:extLst>
            </p:cNvPr>
            <p:cNvSpPr/>
            <p:nvPr/>
          </p:nvSpPr>
          <p:spPr>
            <a:xfrm rot="-10800000" flipV="1">
              <a:off x="3832" y="2024"/>
              <a:ext cx="136" cy="0"/>
            </a:xfrm>
            <a:prstGeom prst="line">
              <a:avLst/>
            </a:prstGeom>
            <a:ln w="57150" cap="flat" cmpd="sng">
              <a:solidFill>
                <a:srgbClr val="157923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0" name="Line 313">
              <a:extLst>
                <a:ext uri="{FF2B5EF4-FFF2-40B4-BE49-F238E27FC236}">
                  <a16:creationId xmlns:a16="http://schemas.microsoft.com/office/drawing/2014/main" id="{B91B90C0-9369-4C3E-9DA3-B31FFFE66377}"/>
                </a:ext>
              </a:extLst>
            </p:cNvPr>
            <p:cNvSpPr/>
            <p:nvPr/>
          </p:nvSpPr>
          <p:spPr>
            <a:xfrm rot="5400000" flipV="1">
              <a:off x="3833" y="2017"/>
              <a:ext cx="136" cy="0"/>
            </a:xfrm>
            <a:prstGeom prst="line">
              <a:avLst/>
            </a:prstGeom>
            <a:ln w="57150" cap="flat" cmpd="sng">
              <a:solidFill>
                <a:srgbClr val="157923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71" name="greencross">
            <a:extLst>
              <a:ext uri="{FF2B5EF4-FFF2-40B4-BE49-F238E27FC236}">
                <a16:creationId xmlns:a16="http://schemas.microsoft.com/office/drawing/2014/main" id="{718DF0A4-A008-4259-8387-885F7541867F}"/>
              </a:ext>
            </a:extLst>
          </p:cNvPr>
          <p:cNvGrpSpPr/>
          <p:nvPr/>
        </p:nvGrpSpPr>
        <p:grpSpPr>
          <a:xfrm flipH="1">
            <a:off x="8092331" y="4273893"/>
            <a:ext cx="210067" cy="206127"/>
            <a:chOff x="3832" y="1949"/>
            <a:chExt cx="136" cy="136"/>
          </a:xfrm>
        </p:grpSpPr>
        <p:sp>
          <p:nvSpPr>
            <p:cNvPr id="172" name="Line 315">
              <a:extLst>
                <a:ext uri="{FF2B5EF4-FFF2-40B4-BE49-F238E27FC236}">
                  <a16:creationId xmlns:a16="http://schemas.microsoft.com/office/drawing/2014/main" id="{39A99356-F22C-4373-9791-63091D9B8AFD}"/>
                </a:ext>
              </a:extLst>
            </p:cNvPr>
            <p:cNvSpPr/>
            <p:nvPr/>
          </p:nvSpPr>
          <p:spPr>
            <a:xfrm rot="-10800000" flipV="1">
              <a:off x="3832" y="2024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" name="Line 316">
              <a:extLst>
                <a:ext uri="{FF2B5EF4-FFF2-40B4-BE49-F238E27FC236}">
                  <a16:creationId xmlns:a16="http://schemas.microsoft.com/office/drawing/2014/main" id="{CD7EF29C-E14A-482E-BDB6-167664CBF562}"/>
                </a:ext>
              </a:extLst>
            </p:cNvPr>
            <p:cNvSpPr/>
            <p:nvPr/>
          </p:nvSpPr>
          <p:spPr>
            <a:xfrm rot="5400000" flipV="1">
              <a:off x="3833" y="2017"/>
              <a:ext cx="13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74" name="Oval 300">
            <a:extLst>
              <a:ext uri="{FF2B5EF4-FFF2-40B4-BE49-F238E27FC236}">
                <a16:creationId xmlns:a16="http://schemas.microsoft.com/office/drawing/2014/main" id="{C78800E0-90B2-4A11-B7F1-23A292407711}"/>
              </a:ext>
            </a:extLst>
          </p:cNvPr>
          <p:cNvSpPr>
            <a:spLocks noChangeAspect="1"/>
          </p:cNvSpPr>
          <p:nvPr/>
        </p:nvSpPr>
        <p:spPr>
          <a:xfrm flipH="1">
            <a:off x="3679375" y="3096238"/>
            <a:ext cx="279575" cy="170964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175" name="圆角矩形 78">
            <a:extLst>
              <a:ext uri="{FF2B5EF4-FFF2-40B4-BE49-F238E27FC236}">
                <a16:creationId xmlns:a16="http://schemas.microsoft.com/office/drawing/2014/main" id="{9F57EA8F-2799-478A-86B7-48DC30CA26FB}"/>
              </a:ext>
            </a:extLst>
          </p:cNvPr>
          <p:cNvSpPr/>
          <p:nvPr/>
        </p:nvSpPr>
        <p:spPr>
          <a:xfrm>
            <a:off x="9221987" y="3038296"/>
            <a:ext cx="1908506" cy="1825528"/>
          </a:xfrm>
          <a:prstGeom prst="roundRect">
            <a:avLst>
              <a:gd name="adj" fmla="val 1666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6" name="Text Box 317">
            <a:extLst>
              <a:ext uri="{FF2B5EF4-FFF2-40B4-BE49-F238E27FC236}">
                <a16:creationId xmlns:a16="http://schemas.microsoft.com/office/drawing/2014/main" id="{AC90E5F1-9614-4181-A531-DC5FF49B9B4E}"/>
              </a:ext>
            </a:extLst>
          </p:cNvPr>
          <p:cNvSpPr txBox="1"/>
          <p:nvPr/>
        </p:nvSpPr>
        <p:spPr>
          <a:xfrm>
            <a:off x="1442551" y="4913493"/>
            <a:ext cx="1190896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chemeClr val="bg1"/>
              </a:buClr>
              <a:buSzPct val="80000"/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双面镜</a:t>
            </a: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74634DE4-23BB-4E67-B379-B2597097488A}"/>
              </a:ext>
            </a:extLst>
          </p:cNvPr>
          <p:cNvSpPr/>
          <p:nvPr/>
        </p:nvSpPr>
        <p:spPr>
          <a:xfrm>
            <a:off x="4454377" y="2261270"/>
            <a:ext cx="3108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自准直光路 与 </a:t>
            </a:r>
            <a:r>
              <a:rPr lang="zh-CN" altLang="en-US" sz="2400" b="1" dirty="0">
                <a:solidFill>
                  <a:srgbClr val="00CC00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绿十字</a:t>
            </a:r>
            <a:endParaRPr lang="zh-CN" altLang="en-US" sz="2400" b="1" dirty="0">
              <a:solidFill>
                <a:srgbClr val="00CC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78" name="Line 271">
            <a:extLst>
              <a:ext uri="{FF2B5EF4-FFF2-40B4-BE49-F238E27FC236}">
                <a16:creationId xmlns:a16="http://schemas.microsoft.com/office/drawing/2014/main" id="{E9ADAA63-7C25-4AE3-9092-D841DC31C5E7}"/>
              </a:ext>
            </a:extLst>
          </p:cNvPr>
          <p:cNvSpPr/>
          <p:nvPr/>
        </p:nvSpPr>
        <p:spPr>
          <a:xfrm flipH="1">
            <a:off x="1997293" y="3091691"/>
            <a:ext cx="0" cy="1718739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1799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实验背景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4519676" y="3264361"/>
              <a:ext cx="4549576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 BACKGROUNDS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3212709" y="324999"/>
            <a:ext cx="1980021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</a:t>
            </a:r>
            <a:r>
              <a:rPr lang="zh-CN" altLang="en-US" sz="20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光管的调节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30</a:t>
            </a:fld>
            <a:endParaRPr lang="zh-CN" altLang="en-US" sz="1400" b="1"/>
          </a:p>
        </p:txBody>
      </p:sp>
      <p:sp>
        <p:nvSpPr>
          <p:cNvPr id="52" name="TextBox 92">
            <a:extLst>
              <a:ext uri="{FF2B5EF4-FFF2-40B4-BE49-F238E27FC236}">
                <a16:creationId xmlns:a16="http://schemas.microsoft.com/office/drawing/2014/main" id="{C424D63E-72B5-4253-8F2F-2CA0CBD2315A}"/>
              </a:ext>
            </a:extLst>
          </p:cNvPr>
          <p:cNvSpPr txBox="1"/>
          <p:nvPr/>
        </p:nvSpPr>
        <p:spPr>
          <a:xfrm>
            <a:off x="312207" y="1789458"/>
            <a:ext cx="5025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1)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粗调（目测判断）：平行光管与望远镜同轴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F9D29490-AB4A-41BB-8154-1C567F8A5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2" t="39552" r="40193" b="30224"/>
          <a:stretch/>
        </p:blipFill>
        <p:spPr bwMode="auto">
          <a:xfrm>
            <a:off x="806911" y="3213541"/>
            <a:ext cx="4367282" cy="2759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9422E692-9897-4985-B747-C0D55CBE2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36007" r="49127" b="21175"/>
          <a:stretch/>
        </p:blipFill>
        <p:spPr bwMode="auto">
          <a:xfrm>
            <a:off x="7342495" y="2743565"/>
            <a:ext cx="3821373" cy="336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95">
            <a:extLst>
              <a:ext uri="{FF2B5EF4-FFF2-40B4-BE49-F238E27FC236}">
                <a16:creationId xmlns:a16="http://schemas.microsoft.com/office/drawing/2014/main" id="{9B2C07F6-E947-4093-9513-F5EA77E39FBE}"/>
              </a:ext>
            </a:extLst>
          </p:cNvPr>
          <p:cNvSpPr txBox="1"/>
          <p:nvPr/>
        </p:nvSpPr>
        <p:spPr>
          <a:xfrm>
            <a:off x="6305265" y="1069129"/>
            <a:ext cx="55682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2)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细调：调节狭缝和透镜间的距离，从望远镜中可看见清晰的狭缝的像，并无视差；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9A3816D7-2835-4B45-B74F-C06270042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2" t="55477" r="23168" b="39611"/>
          <a:stretch/>
        </p:blipFill>
        <p:spPr bwMode="auto">
          <a:xfrm>
            <a:off x="504967" y="1101352"/>
            <a:ext cx="4503761" cy="55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38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3212708" y="324999"/>
            <a:ext cx="1980021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平行光管的调节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31</a:t>
            </a:fld>
            <a:endParaRPr lang="zh-CN" altLang="en-US" sz="1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CC7C2E-614F-48F6-AB13-623884D522DF}"/>
              </a:ext>
            </a:extLst>
          </p:cNvPr>
          <p:cNvSpPr txBox="1"/>
          <p:nvPr/>
        </p:nvSpPr>
        <p:spPr>
          <a:xfrm>
            <a:off x="7192369" y="2426941"/>
            <a:ext cx="4258102" cy="181588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：此时只能调节平行光管的倾斜，不能调节望远镜和载物台，否则前功尽弃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553FCE12-D683-4250-A88B-C788453DB044}"/>
              </a:ext>
            </a:extLst>
          </p:cNvPr>
          <p:cNvSpPr/>
          <p:nvPr/>
        </p:nvSpPr>
        <p:spPr>
          <a:xfrm>
            <a:off x="1682962" y="2119887"/>
            <a:ext cx="4867963" cy="413078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F05E9539-25B0-45C4-9393-C516FC841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3" t="61984" r="23313" b="29730"/>
          <a:stretch/>
        </p:blipFill>
        <p:spPr bwMode="auto">
          <a:xfrm>
            <a:off x="696036" y="1069129"/>
            <a:ext cx="4476466" cy="92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913FBCC-BD38-4FCC-A00E-F3A0E9D5ED27}"/>
                  </a:ext>
                </a:extLst>
              </p:cNvPr>
              <p:cNvSpPr/>
              <p:nvPr/>
            </p:nvSpPr>
            <p:spPr>
              <a:xfrm>
                <a:off x="6818317" y="1088986"/>
                <a:ext cx="5006206" cy="954107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旋转狭缝套筒</a:t>
                </a:r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180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°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，狭缝始终与叉丝中心线重合或上下对称。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913FBCC-BD38-4FCC-A00E-F3A0E9D5E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317" y="1088986"/>
                <a:ext cx="5006206" cy="954107"/>
              </a:xfrm>
              <a:prstGeom prst="rect">
                <a:avLst/>
              </a:prstGeom>
              <a:blipFill>
                <a:blip r:embed="rId5"/>
                <a:stretch>
                  <a:fillRect l="-2306" t="-7595" r="-5461" b="-16456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fenhuaban">
            <a:extLst>
              <a:ext uri="{FF2B5EF4-FFF2-40B4-BE49-F238E27FC236}">
                <a16:creationId xmlns:a16="http://schemas.microsoft.com/office/drawing/2014/main" id="{5B61C046-A623-430C-B255-29B4519535ED}"/>
              </a:ext>
            </a:extLst>
          </p:cNvPr>
          <p:cNvGrpSpPr/>
          <p:nvPr/>
        </p:nvGrpSpPr>
        <p:grpSpPr>
          <a:xfrm rot="-10800000" flipV="1">
            <a:off x="7002493" y="4450449"/>
            <a:ext cx="1800225" cy="1800225"/>
            <a:chOff x="3606" y="2432"/>
            <a:chExt cx="1134" cy="1134"/>
          </a:xfrm>
        </p:grpSpPr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4759907F-275C-40E1-AAE8-BA2867120D4C}"/>
                </a:ext>
              </a:extLst>
            </p:cNvPr>
            <p:cNvSpPr/>
            <p:nvPr/>
          </p:nvSpPr>
          <p:spPr>
            <a:xfrm>
              <a:off x="3606" y="2432"/>
              <a:ext cx="1134" cy="1134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27" name="Oval 18">
              <a:extLst>
                <a:ext uri="{FF2B5EF4-FFF2-40B4-BE49-F238E27FC236}">
                  <a16:creationId xmlns:a16="http://schemas.microsoft.com/office/drawing/2014/main" id="{6C946AD7-E1F0-4B22-8643-940C55F76C5A}"/>
                </a:ext>
              </a:extLst>
            </p:cNvPr>
            <p:cNvSpPr/>
            <p:nvPr/>
          </p:nvSpPr>
          <p:spPr>
            <a:xfrm>
              <a:off x="3606" y="2432"/>
              <a:ext cx="1134" cy="113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grpSp>
          <p:nvGrpSpPr>
            <p:cNvPr id="28" name="Group 19">
              <a:extLst>
                <a:ext uri="{FF2B5EF4-FFF2-40B4-BE49-F238E27FC236}">
                  <a16:creationId xmlns:a16="http://schemas.microsoft.com/office/drawing/2014/main" id="{6AB01BD6-A3CB-46A0-8C66-7D56182D1996}"/>
                </a:ext>
              </a:extLst>
            </p:cNvPr>
            <p:cNvGrpSpPr/>
            <p:nvPr/>
          </p:nvGrpSpPr>
          <p:grpSpPr>
            <a:xfrm>
              <a:off x="3606" y="2432"/>
              <a:ext cx="1134" cy="1134"/>
              <a:chOff x="2336" y="2432"/>
              <a:chExt cx="1134" cy="1134"/>
            </a:xfrm>
          </p:grpSpPr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276CBA2E-DFB2-4A61-9A16-04391ADDBA89}"/>
                  </a:ext>
                </a:extLst>
              </p:cNvPr>
              <p:cNvSpPr/>
              <p:nvPr/>
            </p:nvSpPr>
            <p:spPr>
              <a:xfrm>
                <a:off x="2336" y="2999"/>
                <a:ext cx="113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4" name="Line 21">
                <a:extLst>
                  <a:ext uri="{FF2B5EF4-FFF2-40B4-BE49-F238E27FC236}">
                    <a16:creationId xmlns:a16="http://schemas.microsoft.com/office/drawing/2014/main" id="{08A3D60B-594B-4114-B527-DBB18D327B92}"/>
                  </a:ext>
                </a:extLst>
              </p:cNvPr>
              <p:cNvSpPr/>
              <p:nvPr/>
            </p:nvSpPr>
            <p:spPr>
              <a:xfrm>
                <a:off x="2415" y="2704"/>
                <a:ext cx="97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18F5C7C3-ABFC-43A1-8DB5-7C7248E5F0F2}"/>
                  </a:ext>
                </a:extLst>
              </p:cNvPr>
              <p:cNvSpPr/>
              <p:nvPr/>
            </p:nvSpPr>
            <p:spPr>
              <a:xfrm rot="5400000">
                <a:off x="2336" y="2999"/>
                <a:ext cx="113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" name="Line 23">
                <a:extLst>
                  <a:ext uri="{FF2B5EF4-FFF2-40B4-BE49-F238E27FC236}">
                    <a16:creationId xmlns:a16="http://schemas.microsoft.com/office/drawing/2014/main" id="{460C4ED4-6470-4021-854E-B5504E94879D}"/>
                  </a:ext>
                </a:extLst>
              </p:cNvPr>
              <p:cNvSpPr/>
              <p:nvPr/>
            </p:nvSpPr>
            <p:spPr>
              <a:xfrm>
                <a:off x="2426" y="3294"/>
                <a:ext cx="975" cy="0"/>
              </a:xfrm>
              <a:prstGeom prst="line">
                <a:avLst/>
              </a:prstGeom>
              <a:ln w="9525">
                <a:noFill/>
              </a:ln>
            </p:spPr>
          </p:sp>
        </p:grp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2ABE0CAC-43DC-4C51-B297-572820770D38}"/>
                </a:ext>
              </a:extLst>
            </p:cNvPr>
            <p:cNvSpPr/>
            <p:nvPr/>
          </p:nvSpPr>
          <p:spPr>
            <a:xfrm>
              <a:off x="4082" y="3203"/>
              <a:ext cx="182" cy="363"/>
            </a:xfrm>
            <a:prstGeom prst="rect">
              <a:avLst/>
            </a:prstGeom>
            <a:solidFill>
              <a:srgbClr val="22C23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2997E8B9-9462-41A3-A747-0DE827360B77}"/>
                </a:ext>
              </a:extLst>
            </p:cNvPr>
            <p:cNvGrpSpPr/>
            <p:nvPr/>
          </p:nvGrpSpPr>
          <p:grpSpPr>
            <a:xfrm>
              <a:off x="4105" y="3219"/>
              <a:ext cx="136" cy="136"/>
              <a:chOff x="2835" y="3219"/>
              <a:chExt cx="136" cy="136"/>
            </a:xfrm>
          </p:grpSpPr>
          <p:sp>
            <p:nvSpPr>
              <p:cNvPr id="31" name="Line 26">
                <a:extLst>
                  <a:ext uri="{FF2B5EF4-FFF2-40B4-BE49-F238E27FC236}">
                    <a16:creationId xmlns:a16="http://schemas.microsoft.com/office/drawing/2014/main" id="{58897905-ED53-4440-B268-8ED97789E504}"/>
                  </a:ext>
                </a:extLst>
              </p:cNvPr>
              <p:cNvSpPr/>
              <p:nvPr/>
            </p:nvSpPr>
            <p:spPr>
              <a:xfrm>
                <a:off x="2835" y="3294"/>
                <a:ext cx="1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" name="Line 27">
                <a:extLst>
                  <a:ext uri="{FF2B5EF4-FFF2-40B4-BE49-F238E27FC236}">
                    <a16:creationId xmlns:a16="http://schemas.microsoft.com/office/drawing/2014/main" id="{9469FD00-19B1-4222-A7D3-44C8AD7B6B50}"/>
                  </a:ext>
                </a:extLst>
              </p:cNvPr>
              <p:cNvSpPr/>
              <p:nvPr/>
            </p:nvSpPr>
            <p:spPr>
              <a:xfrm rot="5400000">
                <a:off x="2835" y="3287"/>
                <a:ext cx="1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37" name="Rectangle 28">
            <a:extLst>
              <a:ext uri="{FF2B5EF4-FFF2-40B4-BE49-F238E27FC236}">
                <a16:creationId xmlns:a16="http://schemas.microsoft.com/office/drawing/2014/main" id="{8C396837-0EF9-40B3-8DDF-9DDD26A5D569}"/>
              </a:ext>
            </a:extLst>
          </p:cNvPr>
          <p:cNvSpPr/>
          <p:nvPr/>
        </p:nvSpPr>
        <p:spPr>
          <a:xfrm rot="5400000">
            <a:off x="7889906" y="4963211"/>
            <a:ext cx="46037" cy="776288"/>
          </a:xfrm>
          <a:prstGeom prst="rect">
            <a:avLst/>
          </a:prstGeom>
          <a:solidFill>
            <a:srgbClr val="EAEFF7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l"/>
            <a:r>
              <a:rPr lang="en-US" altLang="zh-CN" sz="2000" dirty="0">
                <a:latin typeface="Verdana" panose="020B0604030504040204" pitchFamily="34" charset="0"/>
              </a:rPr>
              <a:t>                         </a:t>
            </a:r>
            <a:endParaRPr lang="zh-CN" altLang="en-US" sz="2000" dirty="0">
              <a:latin typeface="Verdana" panose="020B0604030504040204" pitchFamily="34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EE3D60F-3E4D-4D6B-8656-21248B1FAC79}"/>
              </a:ext>
            </a:extLst>
          </p:cNvPr>
          <p:cNvGrpSpPr/>
          <p:nvPr/>
        </p:nvGrpSpPr>
        <p:grpSpPr>
          <a:xfrm>
            <a:off x="9786173" y="4450449"/>
            <a:ext cx="1800225" cy="1800226"/>
            <a:chOff x="7297104" y="2682558"/>
            <a:chExt cx="1800225" cy="1800226"/>
          </a:xfrm>
        </p:grpSpPr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E4E3B1A6-3838-4179-AC09-E85E18AB66A3}"/>
                </a:ext>
              </a:extLst>
            </p:cNvPr>
            <p:cNvSpPr/>
            <p:nvPr/>
          </p:nvSpPr>
          <p:spPr>
            <a:xfrm rot="10800000" flipV="1">
              <a:off x="7297104" y="2682558"/>
              <a:ext cx="1800225" cy="1800225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CE764435-4712-41E5-8108-5DECD026FCD7}"/>
                </a:ext>
              </a:extLst>
            </p:cNvPr>
            <p:cNvSpPr/>
            <p:nvPr/>
          </p:nvSpPr>
          <p:spPr>
            <a:xfrm rot="10800000" flipV="1">
              <a:off x="7297104" y="2682558"/>
              <a:ext cx="1800225" cy="18002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grpSp>
          <p:nvGrpSpPr>
            <p:cNvPr id="41" name="Group 19">
              <a:extLst>
                <a:ext uri="{FF2B5EF4-FFF2-40B4-BE49-F238E27FC236}">
                  <a16:creationId xmlns:a16="http://schemas.microsoft.com/office/drawing/2014/main" id="{82B17E88-55C5-42AD-82D1-0BA92FA90401}"/>
                </a:ext>
              </a:extLst>
            </p:cNvPr>
            <p:cNvGrpSpPr/>
            <p:nvPr/>
          </p:nvGrpSpPr>
          <p:grpSpPr>
            <a:xfrm rot="10800000" flipV="1">
              <a:off x="7297104" y="2682558"/>
              <a:ext cx="1800225" cy="1800225"/>
              <a:chOff x="2336" y="2432"/>
              <a:chExt cx="1134" cy="1134"/>
            </a:xfrm>
          </p:grpSpPr>
          <p:sp>
            <p:nvSpPr>
              <p:cNvPr id="47" name="Line 20">
                <a:extLst>
                  <a:ext uri="{FF2B5EF4-FFF2-40B4-BE49-F238E27FC236}">
                    <a16:creationId xmlns:a16="http://schemas.microsoft.com/office/drawing/2014/main" id="{E431F813-CDC9-470D-8239-AB6DB247CEDF}"/>
                  </a:ext>
                </a:extLst>
              </p:cNvPr>
              <p:cNvSpPr/>
              <p:nvPr/>
            </p:nvSpPr>
            <p:spPr>
              <a:xfrm>
                <a:off x="2336" y="2999"/>
                <a:ext cx="113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8" name="Line 21">
                <a:extLst>
                  <a:ext uri="{FF2B5EF4-FFF2-40B4-BE49-F238E27FC236}">
                    <a16:creationId xmlns:a16="http://schemas.microsoft.com/office/drawing/2014/main" id="{EB2519FD-5AF2-4F24-B8E7-624CE1CBFB46}"/>
                  </a:ext>
                </a:extLst>
              </p:cNvPr>
              <p:cNvSpPr/>
              <p:nvPr/>
            </p:nvSpPr>
            <p:spPr>
              <a:xfrm>
                <a:off x="2415" y="2704"/>
                <a:ext cx="97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" name="Line 22">
                <a:extLst>
                  <a:ext uri="{FF2B5EF4-FFF2-40B4-BE49-F238E27FC236}">
                    <a16:creationId xmlns:a16="http://schemas.microsoft.com/office/drawing/2014/main" id="{DDDD1E33-6730-47E0-BD22-04251DE3F16F}"/>
                  </a:ext>
                </a:extLst>
              </p:cNvPr>
              <p:cNvSpPr/>
              <p:nvPr/>
            </p:nvSpPr>
            <p:spPr>
              <a:xfrm rot="5400000">
                <a:off x="2336" y="2999"/>
                <a:ext cx="113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" name="Line 23">
                <a:extLst>
                  <a:ext uri="{FF2B5EF4-FFF2-40B4-BE49-F238E27FC236}">
                    <a16:creationId xmlns:a16="http://schemas.microsoft.com/office/drawing/2014/main" id="{22AD397F-54BB-4698-8299-230EC65C1960}"/>
                  </a:ext>
                </a:extLst>
              </p:cNvPr>
              <p:cNvSpPr/>
              <p:nvPr/>
            </p:nvSpPr>
            <p:spPr>
              <a:xfrm>
                <a:off x="2426" y="3294"/>
                <a:ext cx="975" cy="0"/>
              </a:xfrm>
              <a:prstGeom prst="line">
                <a:avLst/>
              </a:prstGeom>
              <a:ln w="9525">
                <a:noFill/>
              </a:ln>
            </p:spPr>
          </p:sp>
        </p:grp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C6C59638-35F0-412F-A73A-EBACEAA6DEDD}"/>
                </a:ext>
              </a:extLst>
            </p:cNvPr>
            <p:cNvSpPr/>
            <p:nvPr/>
          </p:nvSpPr>
          <p:spPr>
            <a:xfrm rot="10800000">
              <a:off x="8171817" y="3195320"/>
              <a:ext cx="46037" cy="776288"/>
            </a:xfrm>
            <a:prstGeom prst="rect">
              <a:avLst/>
            </a:prstGeom>
            <a:solidFill>
              <a:srgbClr val="EAEFF7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r>
                <a:rPr lang="en-US" altLang="zh-CN" sz="2000" dirty="0">
                  <a:latin typeface="Verdana" panose="020B0604030504040204" pitchFamily="34" charset="0"/>
                </a:rPr>
                <a:t>                         </a:t>
              </a:r>
              <a:endParaRPr lang="zh-CN" altLang="en-US" sz="2000" dirty="0">
                <a:latin typeface="Verdana" panose="020B0604030504040204" pitchFamily="34" charset="0"/>
              </a:endParaRPr>
            </a:p>
          </p:txBody>
        </p:sp>
        <p:sp>
          <p:nvSpPr>
            <p:cNvPr id="43" name="Rectangle 24">
              <a:extLst>
                <a:ext uri="{FF2B5EF4-FFF2-40B4-BE49-F238E27FC236}">
                  <a16:creationId xmlns:a16="http://schemas.microsoft.com/office/drawing/2014/main" id="{495C6FE4-6C9E-4226-B21C-07FACA3C952A}"/>
                </a:ext>
              </a:extLst>
            </p:cNvPr>
            <p:cNvSpPr/>
            <p:nvPr/>
          </p:nvSpPr>
          <p:spPr>
            <a:xfrm rot="10800000" flipV="1">
              <a:off x="8052754" y="3906521"/>
              <a:ext cx="288925" cy="576263"/>
            </a:xfrm>
            <a:prstGeom prst="rect">
              <a:avLst/>
            </a:prstGeom>
            <a:solidFill>
              <a:srgbClr val="22C239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l"/>
              <a:endParaRPr lang="zh-CN" altLang="en-US" dirty="0">
                <a:latin typeface="Verdana" panose="020B0604030504040204" pitchFamily="34" charset="0"/>
              </a:endParaRPr>
            </a:p>
          </p:txBody>
        </p:sp>
        <p:grpSp>
          <p:nvGrpSpPr>
            <p:cNvPr id="44" name="Group 25">
              <a:extLst>
                <a:ext uri="{FF2B5EF4-FFF2-40B4-BE49-F238E27FC236}">
                  <a16:creationId xmlns:a16="http://schemas.microsoft.com/office/drawing/2014/main" id="{1DA40C5D-53C8-4798-824F-E60E2309E58E}"/>
                </a:ext>
              </a:extLst>
            </p:cNvPr>
            <p:cNvGrpSpPr/>
            <p:nvPr/>
          </p:nvGrpSpPr>
          <p:grpSpPr>
            <a:xfrm rot="10800000" flipV="1">
              <a:off x="8089266" y="3931921"/>
              <a:ext cx="215900" cy="215900"/>
              <a:chOff x="2835" y="3219"/>
              <a:chExt cx="136" cy="136"/>
            </a:xfrm>
          </p:grpSpPr>
          <p:sp>
            <p:nvSpPr>
              <p:cNvPr id="45" name="Line 26">
                <a:extLst>
                  <a:ext uri="{FF2B5EF4-FFF2-40B4-BE49-F238E27FC236}">
                    <a16:creationId xmlns:a16="http://schemas.microsoft.com/office/drawing/2014/main" id="{43B4B3C9-B4C7-498E-B13E-7D8C9E180051}"/>
                  </a:ext>
                </a:extLst>
              </p:cNvPr>
              <p:cNvSpPr/>
              <p:nvPr/>
            </p:nvSpPr>
            <p:spPr>
              <a:xfrm>
                <a:off x="2835" y="3294"/>
                <a:ext cx="1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6" name="Line 27">
                <a:extLst>
                  <a:ext uri="{FF2B5EF4-FFF2-40B4-BE49-F238E27FC236}">
                    <a16:creationId xmlns:a16="http://schemas.microsoft.com/office/drawing/2014/main" id="{777CC979-5F1B-4013-819C-250948F63EB1}"/>
                  </a:ext>
                </a:extLst>
              </p:cNvPr>
              <p:cNvSpPr/>
              <p:nvPr/>
            </p:nvSpPr>
            <p:spPr>
              <a:xfrm rot="5400000">
                <a:off x="2835" y="3287"/>
                <a:ext cx="136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51" name="箭头: 右 50">
            <a:extLst>
              <a:ext uri="{FF2B5EF4-FFF2-40B4-BE49-F238E27FC236}">
                <a16:creationId xmlns:a16="http://schemas.microsoft.com/office/drawing/2014/main" id="{4AC0CC64-9190-485F-9C1E-21DC143134EE}"/>
              </a:ext>
            </a:extLst>
          </p:cNvPr>
          <p:cNvSpPr/>
          <p:nvPr/>
        </p:nvSpPr>
        <p:spPr>
          <a:xfrm>
            <a:off x="9005088" y="5087991"/>
            <a:ext cx="636623" cy="4806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68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60923" y="324999"/>
            <a:ext cx="3083592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CONTENT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32</a:t>
            </a:fld>
            <a:endParaRPr lang="zh-CN" altLang="en-US" sz="1400" b="1"/>
          </a:p>
        </p:txBody>
      </p:sp>
      <p:pic>
        <p:nvPicPr>
          <p:cNvPr id="21" name="Picture 5" descr="18_014609_ybds">
            <a:extLst>
              <a:ext uri="{FF2B5EF4-FFF2-40B4-BE49-F238E27FC236}">
                <a16:creationId xmlns:a16="http://schemas.microsoft.com/office/drawing/2014/main" id="{879DF3DA-2583-4275-8E2C-9A750FFF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925" b="10310"/>
          <a:stretch>
            <a:fillRect/>
          </a:stretch>
        </p:blipFill>
        <p:spPr>
          <a:xfrm>
            <a:off x="6613842" y="2419350"/>
            <a:ext cx="4381151" cy="2457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FAAD2BD-E45F-4700-8448-009A4A61D049}"/>
                  </a:ext>
                </a:extLst>
              </p:cNvPr>
              <p:cNvSpPr txBox="1"/>
              <p:nvPr/>
            </p:nvSpPr>
            <p:spPr>
              <a:xfrm>
                <a:off x="6438900" y="5165090"/>
                <a:ext cx="4796618" cy="64626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latin typeface="Cambria Math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sz="3200" b="0" i="1" dirty="0" smtClean="0">
                          <a:latin typeface="Cambria Math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dirty="0" smtClean="0">
                              <a:latin typeface="Cambria Math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22.5</m:t>
                          </m:r>
                        </m:e>
                        <m:sup>
                          <m:r>
                            <a:rPr lang="en-US" altLang="zh-CN" sz="3200" b="0" i="1" dirty="0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°</m:t>
                          </m:r>
                        </m:sup>
                      </m:sSup>
                      <m:r>
                        <a:rPr lang="en-US" altLang="zh-CN" sz="3200" b="0" i="1" dirty="0" smtClean="0">
                          <a:latin typeface="Cambria Math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dirty="0" smtClean="0">
                              <a:latin typeface="Cambria Math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e>
                        <m:sup>
                          <m:r>
                            <a:rPr lang="en-US" altLang="zh-CN" sz="3200" b="0" i="1" dirty="0" smtClean="0">
                              <a:latin typeface="Cambria Math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dirty="0" smtClean="0">
                          <a:latin typeface="Cambria Math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dirty="0" smtClean="0">
                              <a:latin typeface="Cambria Math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e>
                        <m:sup>
                          <m:r>
                            <a:rPr lang="en-US" altLang="zh-CN" sz="3200" b="0" i="1" dirty="0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°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dirty="0" smtClean="0">
                              <a:latin typeface="Cambria Math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39</m:t>
                          </m:r>
                        </m:e>
                        <m:sup>
                          <m:r>
                            <a:rPr lang="en-US" altLang="zh-CN" sz="3200" b="0" i="1" dirty="0" smtClean="0">
                              <a:latin typeface="Cambria Math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FAAD2BD-E45F-4700-8448-009A4A61D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00" y="5165090"/>
                <a:ext cx="4796618" cy="646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BFB90418-0048-4E7E-BC9B-A1BF35DF4531}"/>
              </a:ext>
            </a:extLst>
          </p:cNvPr>
          <p:cNvSpPr/>
          <p:nvPr/>
        </p:nvSpPr>
        <p:spPr>
          <a:xfrm>
            <a:off x="4529903" y="116384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消除偏心差和读数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E220200-3BC0-4A08-B686-F530CCD441F3}"/>
              </a:ext>
            </a:extLst>
          </p:cNvPr>
          <p:cNvGrpSpPr/>
          <p:nvPr/>
        </p:nvGrpSpPr>
        <p:grpSpPr>
          <a:xfrm>
            <a:off x="1981961" y="1885589"/>
            <a:ext cx="3341816" cy="3341816"/>
            <a:chOff x="1966913" y="2104499"/>
            <a:chExt cx="2924383" cy="2924383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0165D07-50D6-4AC2-8BFD-F6FC4E890768}"/>
                </a:ext>
              </a:extLst>
            </p:cNvPr>
            <p:cNvSpPr/>
            <p:nvPr/>
          </p:nvSpPr>
          <p:spPr>
            <a:xfrm>
              <a:off x="1966913" y="2104499"/>
              <a:ext cx="2924383" cy="2924383"/>
            </a:xfrm>
            <a:prstGeom prst="ellips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B815085-1AF3-4AF8-839D-89C8B8160AA3}"/>
                </a:ext>
              </a:extLst>
            </p:cNvPr>
            <p:cNvSpPr/>
            <p:nvPr/>
          </p:nvSpPr>
          <p:spPr>
            <a:xfrm>
              <a:off x="2309131" y="2327371"/>
              <a:ext cx="2478640" cy="247864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2BB238D-2988-4C3E-84D7-470A21CB67FB}"/>
                </a:ext>
              </a:extLst>
            </p:cNvPr>
            <p:cNvCxnSpPr>
              <a:stCxn id="29" idx="2"/>
              <a:endCxn id="29" idx="6"/>
            </p:cNvCxnSpPr>
            <p:nvPr/>
          </p:nvCxnSpPr>
          <p:spPr>
            <a:xfrm>
              <a:off x="1966913" y="3566691"/>
              <a:ext cx="2924383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A04BB51-32B6-41D2-8A8C-0B0D44959E19}"/>
                </a:ext>
              </a:extLst>
            </p:cNvPr>
            <p:cNvCxnSpPr/>
            <p:nvPr/>
          </p:nvCxnSpPr>
          <p:spPr>
            <a:xfrm flipH="1">
              <a:off x="3429105" y="2796481"/>
              <a:ext cx="1221874" cy="770210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F4A803A-7C4C-43EB-A62A-24318B027A1A}"/>
                </a:ext>
              </a:extLst>
            </p:cNvPr>
            <p:cNvCxnSpPr/>
            <p:nvPr/>
          </p:nvCxnSpPr>
          <p:spPr>
            <a:xfrm flipH="1">
              <a:off x="2274491" y="3566691"/>
              <a:ext cx="1145450" cy="897799"/>
            </a:xfrm>
            <a:prstGeom prst="line">
              <a:avLst/>
            </a:prstGeom>
            <a:ln w="127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FAB3752E-3E6A-4D64-9822-7CF48F1DA0A7}"/>
                </a:ext>
              </a:extLst>
            </p:cNvPr>
            <p:cNvCxnSpPr/>
            <p:nvPr/>
          </p:nvCxnSpPr>
          <p:spPr>
            <a:xfrm flipH="1">
              <a:off x="2274491" y="2796481"/>
              <a:ext cx="2376488" cy="166800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B9CDF4C2-EEDB-440B-B674-6BEB3E9B37B9}"/>
                </a:ext>
              </a:extLst>
            </p:cNvPr>
            <p:cNvSpPr txBox="1"/>
            <p:nvPr/>
          </p:nvSpPr>
          <p:spPr>
            <a:xfrm>
              <a:off x="3160235" y="2980361"/>
              <a:ext cx="540347" cy="511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3200" b="1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3200" b="1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41">
              <a:extLst>
                <a:ext uri="{FF2B5EF4-FFF2-40B4-BE49-F238E27FC236}">
                  <a16:creationId xmlns:a16="http://schemas.microsoft.com/office/drawing/2014/main" id="{3C2F3F07-E8FF-4291-A396-9E05C208A4F6}"/>
                </a:ext>
              </a:extLst>
            </p:cNvPr>
            <p:cNvSpPr txBox="1"/>
            <p:nvPr/>
          </p:nvSpPr>
          <p:spPr>
            <a:xfrm>
              <a:off x="3358099" y="3515138"/>
              <a:ext cx="540347" cy="511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sz="32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81D0669-9F96-4DA5-8046-597EBF98796F}"/>
                </a:ext>
              </a:extLst>
            </p:cNvPr>
            <p:cNvSpPr/>
            <p:nvPr/>
          </p:nvSpPr>
          <p:spPr>
            <a:xfrm>
              <a:off x="3536948" y="3534793"/>
              <a:ext cx="63794" cy="6379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C13FF88-CD6C-436F-A00C-EE39DDB66BE1}"/>
                </a:ext>
              </a:extLst>
            </p:cNvPr>
            <p:cNvSpPr/>
            <p:nvPr/>
          </p:nvSpPr>
          <p:spPr>
            <a:xfrm>
              <a:off x="3391695" y="3531628"/>
              <a:ext cx="63794" cy="6379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26E1A2F2-FB72-4FC8-91D0-1A9B09664898}"/>
                </a:ext>
              </a:extLst>
            </p:cNvPr>
            <p:cNvSpPr/>
            <p:nvPr/>
          </p:nvSpPr>
          <p:spPr>
            <a:xfrm rot="378585">
              <a:off x="3460610" y="3101564"/>
              <a:ext cx="806276" cy="804758"/>
            </a:xfrm>
            <a:prstGeom prst="arc">
              <a:avLst>
                <a:gd name="adj1" fmla="val 17791997"/>
                <a:gd name="adj2" fmla="val 178512"/>
              </a:avLst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C9D01473-F582-4E3E-97D0-67345012C1F6}"/>
                </a:ext>
              </a:extLst>
            </p:cNvPr>
            <p:cNvSpPr/>
            <p:nvPr/>
          </p:nvSpPr>
          <p:spPr>
            <a:xfrm rot="11330529">
              <a:off x="2692665" y="3258727"/>
              <a:ext cx="806276" cy="804758"/>
            </a:xfrm>
            <a:prstGeom prst="arc">
              <a:avLst>
                <a:gd name="adj1" fmla="val 17791997"/>
                <a:gd name="adj2" fmla="val 178512"/>
              </a:avLst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745D40AB-697D-4404-BDCD-CE8D0C957A47}"/>
                </a:ext>
              </a:extLst>
            </p:cNvPr>
            <p:cNvSpPr/>
            <p:nvPr/>
          </p:nvSpPr>
          <p:spPr>
            <a:xfrm rot="907111">
              <a:off x="3126018" y="3185743"/>
              <a:ext cx="806276" cy="804758"/>
            </a:xfrm>
            <a:prstGeom prst="arc">
              <a:avLst>
                <a:gd name="adj1" fmla="val 18717318"/>
                <a:gd name="adj2" fmla="val 2042992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27038EC3-2FC5-4BBC-B617-90D72AC6E069}"/>
                    </a:ext>
                  </a:extLst>
                </p:cNvPr>
                <p:cNvSpPr/>
                <p:nvPr/>
              </p:nvSpPr>
              <p:spPr>
                <a:xfrm>
                  <a:off x="4178333" y="3078249"/>
                  <a:ext cx="548258" cy="3501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dirty="0">
                                <a:solidFill>
                                  <a:srgbClr val="C00000"/>
                                </a:solidFill>
                                <a:latin typeface="Cambria Math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C00000"/>
                                </a:solidFill>
                                <a:latin typeface="Cambria Math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Ⅱ</m:t>
                            </m:r>
                          </m:sub>
                        </m:sSub>
                      </m:oMath>
                    </m:oMathPara>
                  </a14:m>
                  <a:endParaRPr lang="zh-CN" altLang="en-US" sz="2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27038EC3-2FC5-4BBC-B617-90D72AC6E0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333" y="3078249"/>
                  <a:ext cx="548258" cy="350131"/>
                </a:xfrm>
                <a:prstGeom prst="rect">
                  <a:avLst/>
                </a:prstGeom>
                <a:blipFill>
                  <a:blip r:embed="rId5"/>
                  <a:stretch>
                    <a:fillRect b="-10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024ED1DF-1831-4832-95FE-66B62E89729F}"/>
                    </a:ext>
                  </a:extLst>
                </p:cNvPr>
                <p:cNvSpPr/>
                <p:nvPr/>
              </p:nvSpPr>
              <p:spPr>
                <a:xfrm>
                  <a:off x="3828351" y="3180077"/>
                  <a:ext cx="402595" cy="3770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200" i="1" dirty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𝜑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351" y="3180077"/>
                  <a:ext cx="402595" cy="37706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23">
            <a:extLst>
              <a:ext uri="{FF2B5EF4-FFF2-40B4-BE49-F238E27FC236}">
                <a16:creationId xmlns:a16="http://schemas.microsoft.com/office/drawing/2014/main" id="{45918337-94E5-4A63-905D-673795DB52F0}"/>
              </a:ext>
            </a:extLst>
          </p:cNvPr>
          <p:cNvSpPr txBox="1"/>
          <p:nvPr/>
        </p:nvSpPr>
        <p:spPr>
          <a:xfrm>
            <a:off x="1325371" y="185345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主刻度盘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0A4E33E9-2C5C-40E4-BEA4-2B0EC41844F1}"/>
              </a:ext>
            </a:extLst>
          </p:cNvPr>
          <p:cNvSpPr txBox="1"/>
          <p:nvPr/>
        </p:nvSpPr>
        <p:spPr>
          <a:xfrm>
            <a:off x="3245941" y="2213873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游标盘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D7D2F8C-5A16-4D49-8668-6F09FA7C747F}"/>
                  </a:ext>
                </a:extLst>
              </p:cNvPr>
              <p:cNvSpPr/>
              <p:nvPr/>
            </p:nvSpPr>
            <p:spPr>
              <a:xfrm>
                <a:off x="1173419" y="5009173"/>
                <a:ext cx="4796618" cy="1591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sz="2400" b="0" i="1" dirty="0" smtClean="0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Ⅰ</m:t>
                            </m:r>
                          </m:sub>
                        </m:sSub>
                        <m:r>
                          <a:rPr lang="en-US" altLang="zh-CN" sz="2400" i="1" dirty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Ⅱ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0" i="1" dirty="0">
                  <a:latin typeface="Cambria Math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sz="2400" i="1" baseline="-25000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左</m:t>
                                </m:r>
                                <m:r>
                                  <a:rPr lang="en-US" altLang="zh-CN" sz="2400" i="1" baseline="-25000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Ⅰ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sz="2400" i="1" baseline="-25000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右</m:t>
                                </m:r>
                                <m:r>
                                  <a:rPr lang="en-US" altLang="zh-CN" sz="2400" i="1" baseline="-25000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Ⅰ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 dirty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sz="2400" i="1" baseline="-25000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左</m:t>
                                </m:r>
                                <m:r>
                                  <a:rPr lang="en-US" altLang="zh-CN" sz="2400" i="1" baseline="-25000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Ⅱ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sz="2400" i="1" baseline="-25000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右</m:t>
                                </m:r>
                                <m:r>
                                  <a:rPr lang="en-US" altLang="zh-CN" sz="2400" i="1" baseline="-25000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Ⅱ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D7D2F8C-5A16-4D49-8668-6F09FA7C7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19" y="5009173"/>
                <a:ext cx="4796618" cy="15918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596F63AB-BCAA-4D6B-89AC-83CEBFFEFF0F}"/>
              </a:ext>
            </a:extLst>
          </p:cNvPr>
          <p:cNvSpPr txBox="1"/>
          <p:nvPr/>
        </p:nvSpPr>
        <p:spPr>
          <a:xfrm>
            <a:off x="7887269" y="2684349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Ⅱ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49" name="弧形 48">
            <a:extLst>
              <a:ext uri="{FF2B5EF4-FFF2-40B4-BE49-F238E27FC236}">
                <a16:creationId xmlns:a16="http://schemas.microsoft.com/office/drawing/2014/main" id="{F332921B-B8BB-46B5-9E54-36C6E6D21DEA}"/>
              </a:ext>
            </a:extLst>
          </p:cNvPr>
          <p:cNvSpPr/>
          <p:nvPr/>
        </p:nvSpPr>
        <p:spPr>
          <a:xfrm rot="350250">
            <a:off x="4113036" y="2671882"/>
            <a:ext cx="919855" cy="1164878"/>
          </a:xfrm>
          <a:prstGeom prst="arc">
            <a:avLst>
              <a:gd name="adj1" fmla="val 18212554"/>
              <a:gd name="adj2" fmla="val 19880676"/>
            </a:avLst>
          </a:prstGeom>
          <a:ln w="60325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1A97002-F205-417D-9B23-34CB459626C0}"/>
              </a:ext>
            </a:extLst>
          </p:cNvPr>
          <p:cNvSpPr txBox="1"/>
          <p:nvPr/>
        </p:nvSpPr>
        <p:spPr>
          <a:xfrm>
            <a:off x="5118555" y="2555268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Ⅱ</a:t>
            </a:r>
            <a:endParaRPr lang="zh-CN" altLang="en-US" sz="2400" b="1" dirty="0"/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D50A07EF-1BF0-4BE3-9F32-FE0D16C3261E}"/>
              </a:ext>
            </a:extLst>
          </p:cNvPr>
          <p:cNvSpPr/>
          <p:nvPr/>
        </p:nvSpPr>
        <p:spPr>
          <a:xfrm rot="350250" flipH="1" flipV="1">
            <a:off x="2539880" y="3263929"/>
            <a:ext cx="919855" cy="1164878"/>
          </a:xfrm>
          <a:prstGeom prst="arc">
            <a:avLst>
              <a:gd name="adj1" fmla="val 18212554"/>
              <a:gd name="adj2" fmla="val 19880676"/>
            </a:avLst>
          </a:prstGeom>
          <a:ln w="60325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E36DD3D-48E9-4944-AFDE-6F286E7E19E2}"/>
              </a:ext>
            </a:extLst>
          </p:cNvPr>
          <p:cNvSpPr txBox="1"/>
          <p:nvPr/>
        </p:nvSpPr>
        <p:spPr>
          <a:xfrm>
            <a:off x="2089547" y="4033777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Ⅰ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19DEF10-0907-4F5D-912B-F16A96302267}"/>
                  </a:ext>
                </a:extLst>
              </p:cNvPr>
              <p:cNvSpPr/>
              <p:nvPr/>
            </p:nvSpPr>
            <p:spPr>
              <a:xfrm>
                <a:off x="2340363" y="3602283"/>
                <a:ext cx="6265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Ⅰ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19DEF10-0907-4F5D-912B-F16A96302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363" y="3602283"/>
                <a:ext cx="626518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192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60923" y="324999"/>
            <a:ext cx="3083592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CONTENT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33</a:t>
            </a:fld>
            <a:endParaRPr lang="zh-CN" altLang="en-US" sz="1400" b="1"/>
          </a:p>
        </p:txBody>
      </p:sp>
      <p:sp>
        <p:nvSpPr>
          <p:cNvPr id="20" name="文本框 19"/>
          <p:cNvSpPr txBox="1"/>
          <p:nvPr/>
        </p:nvSpPr>
        <p:spPr>
          <a:xfrm>
            <a:off x="1170940" y="1986597"/>
            <a:ext cx="4925060" cy="2192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 algn="l">
              <a:lnSpc>
                <a:spcPct val="150000"/>
              </a:lnSpc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pitchFamily="49" charset="-122"/>
                <a:sym typeface="+mn-ea"/>
              </a:rPr>
              <a:t>用双面镜调整分光计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  <a:cs typeface="楷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pitchFamily="49" charset="-122"/>
                <a:sym typeface="+mn-ea"/>
              </a:rPr>
              <a:t>棱脊分束法测棱镜顶角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pitchFamily="49" charset="-122"/>
                <a:sym typeface="+mn-ea"/>
              </a:rPr>
              <a:t>分析顶角不确定度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  <a:cs typeface="楷体" panose="02010609060101010101" pitchFamily="49" charset="-122"/>
            </a:endParaRPr>
          </a:p>
        </p:txBody>
      </p:sp>
      <p:graphicFrame>
        <p:nvGraphicFramePr>
          <p:cNvPr id="410634" name="对象 410633"/>
          <p:cNvGraphicFramePr/>
          <p:nvPr>
            <p:extLst>
              <p:ext uri="{D42A27DB-BD31-4B8C-83A1-F6EECF244321}">
                <p14:modId xmlns:p14="http://schemas.microsoft.com/office/powerpoint/2010/main" val="472626976"/>
              </p:ext>
            </p:extLst>
          </p:nvPr>
        </p:nvGraphicFramePr>
        <p:xfrm>
          <a:off x="7105650" y="1986597"/>
          <a:ext cx="3009900" cy="2884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9" name="Bitmap Image" r:id="rId4" imgW="3409920" imgH="3086280" progId="Paint.Picture">
                  <p:embed/>
                </p:oleObj>
              </mc:Choice>
              <mc:Fallback>
                <p:oleObj name="Bitmap Image" r:id="rId4" imgW="3409920" imgH="3086280" progId="Paint.Picture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05650" y="1986597"/>
                        <a:ext cx="3009900" cy="288480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19050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  <a:effectLst>
                        <a:outerShdw dist="107763" dir="2699999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36" name="文本框 410635"/>
          <p:cNvSpPr txBox="1"/>
          <p:nvPr/>
        </p:nvSpPr>
        <p:spPr>
          <a:xfrm>
            <a:off x="7710487" y="5104955"/>
            <a:ext cx="1800225" cy="1017844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棱脊分束法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spcBef>
                <a:spcPct val="50000"/>
              </a:spcBef>
              <a:buClrTx/>
              <a:buSzTx/>
              <a:buFontTx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反射法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5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数据处理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395323" y="3264361"/>
              <a:ext cx="2999663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DATA PROCESSING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30451" y="1054893"/>
            <a:ext cx="6859974" cy="7838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730451" y="324999"/>
            <a:ext cx="2531582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DATA PROCESSING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35</a:t>
            </a:fld>
            <a:endParaRPr lang="zh-CN" altLang="en-US" sz="1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882851" y="1120692"/>
                <a:ext cx="6859975" cy="921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sz="2400" b="0" i="1" dirty="0" smtClean="0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sz="2400" b="0" i="1" baseline="-25000" dirty="0" smtClean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左</m:t>
                                </m:r>
                                <m:r>
                                  <a:rPr lang="en-US" altLang="zh-CN" sz="2400" b="0" i="1" baseline="-25000" dirty="0" smtClean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Ⅰ</m:t>
                                </m:r>
                              </m:sub>
                            </m:sSub>
                            <m:r>
                              <a:rPr lang="en-US" altLang="zh-CN" sz="2400" b="0" i="1" dirty="0" smtClean="0">
                                <a:latin typeface="Cambria Math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sz="2400" i="1" baseline="-25000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右</m:t>
                                </m:r>
                                <m:r>
                                  <a:rPr lang="en-US" altLang="zh-CN" sz="2400" i="1" baseline="-25000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Ⅰ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dirty="0" smtClean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sz="2400" i="1" baseline="-25000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左</m:t>
                                </m:r>
                                <m:r>
                                  <a:rPr lang="en-US" altLang="zh-CN" sz="2400" i="1" baseline="-25000" dirty="0" smtClea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Ⅱ</m:t>
                                </m:r>
                              </m:sub>
                            </m:sSub>
                            <m:r>
                              <a:rPr lang="en-US" altLang="zh-CN" sz="2400" i="1" dirty="0">
                                <a:latin typeface="Cambria Math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sz="2400" b="0" i="1" baseline="-25000" dirty="0" smtClean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右</m:t>
                                </m:r>
                                <m:r>
                                  <a:rPr lang="en-US" altLang="zh-CN" sz="2400" b="0" i="1" baseline="-25000" dirty="0" smtClean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Ⅱ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000" dirty="0"/>
                  <a:t> ,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CN" sz="2000" i="1" dirty="0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 dirty="0">
                            <a:latin typeface="Cambria Math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2000" i="1" dirty="0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endParaRPr lang="zh-CN" altLang="en-US" sz="18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851" y="1120692"/>
                <a:ext cx="6859975" cy="921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7821884"/>
                  </p:ext>
                </p:extLst>
              </p:nvPr>
            </p:nvGraphicFramePr>
            <p:xfrm>
              <a:off x="793687" y="2241900"/>
              <a:ext cx="10660419" cy="3561207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6566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89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34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553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5534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74691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787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974086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4181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次数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方位左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方位右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b="0" i="1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sz="1800" b="0" i="1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Ⅰ</m:t>
                                    </m:r>
                                  </m:sub>
                                </m:sSub>
                                <m:r>
                                  <a:rPr lang="en-US" altLang="zh-CN" sz="1800" b="0" i="1" dirty="0" smtClean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dirty="0" smtClean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zh-CN" altLang="en-US" sz="1800" b="0" i="1" baseline="-25000" dirty="0" smtClean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左</m:t>
                                        </m:r>
                                        <m:r>
                                          <a:rPr lang="en-US" altLang="zh-CN" sz="1800" b="0" i="1" baseline="-25000" dirty="0" smtClean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Ⅰ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b="0" i="1" dirty="0" smtClean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b="0" i="1" dirty="0" smtClean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baseline="-25000" dirty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右</m:t>
                                        </m:r>
                                        <m:r>
                                          <a:rPr lang="en-US" altLang="zh-CN" sz="1800" i="1" baseline="-25000" dirty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Ⅰ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400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sz="1800" b="1" i="1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Ⅱ</m:t>
                                    </m:r>
                                  </m:sub>
                                </m:sSub>
                                <m:r>
                                  <a:rPr lang="en-US" altLang="zh-CN" sz="1800" b="0" i="1" dirty="0" smtClean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800" i="1" dirty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dirty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zh-CN" altLang="en-US" sz="1800" i="1" baseline="-25000" dirty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左</m:t>
                                        </m:r>
                                        <m:r>
                                          <a:rPr lang="en-US" altLang="zh-CN" sz="1800" i="1" baseline="-25000" dirty="0" smtClean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Ⅱ</m:t>
                                        </m:r>
                                      </m:sub>
                                    </m:sSub>
                                    <m:r>
                                      <a:rPr lang="en-US" altLang="zh-CN" sz="1800" i="1" dirty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 dirty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dirty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zh-CN" altLang="en-US" sz="1800" b="0" i="1" baseline="-25000" dirty="0" smtClean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右</m:t>
                                        </m:r>
                                        <m:r>
                                          <a:rPr lang="en-US" altLang="zh-CN" sz="1800" b="0" i="1" baseline="-25000" dirty="0" smtClean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Ⅱ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i="1" dirty="0" smtClean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𝜑</m:t>
                                </m:r>
                                <m:r>
                                  <a:rPr lang="en-US" altLang="zh-CN" sz="2000" b="0" i="1" dirty="0" smtClean="0">
                                    <a:latin typeface="Cambria Math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altLang="zh-CN" sz="2000" b="0" i="1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 b="0" i="1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b="0" i="1" dirty="0" smtClean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Ⅰ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1" i="1" dirty="0" smtClean="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dirty="0" smtClean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dirty="0" smtClean="0">
                                            <a:latin typeface="Cambria Math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Ⅱ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2400" b="1" i="1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400" i="1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94207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游标</a:t>
                          </a:r>
                          <a:r>
                            <a:rPr lang="en-US" altLang="zh-CN" sz="1800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Ⅰ</a:t>
                          </a:r>
                          <a:endParaRPr lang="en-US" altLang="zh-CN" sz="18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zh-CN" altLang="en-US" sz="1800" b="0" i="1" baseline="-25000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左</m:t>
                                    </m:r>
                                    <m:r>
                                      <a:rPr lang="en-US" altLang="zh-CN" sz="1800" b="0" i="1" baseline="-25000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游标</a:t>
                          </a:r>
                          <a:r>
                            <a:rPr lang="en-US" altLang="zh-CN" sz="1800" dirty="0"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Ⅱ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dirty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zh-CN" altLang="en-US" sz="1800" i="1" baseline="-25000" dirty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左</m:t>
                                    </m:r>
                                    <m:r>
                                      <a:rPr lang="en-US" altLang="zh-CN" sz="1800" i="1" baseline="-25000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游标</a:t>
                          </a:r>
                          <a:r>
                            <a:rPr lang="en-US" altLang="zh-CN" sz="1800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Ⅰ</a:t>
                          </a:r>
                          <a:endParaRPr lang="en-US" altLang="zh-CN" sz="18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zh-CN" altLang="en-US" sz="1800" i="1" baseline="-25000" dirty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右</m:t>
                                    </m:r>
                                    <m:r>
                                      <a:rPr lang="en-US" altLang="zh-CN" sz="1800" i="1" baseline="-25000" dirty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dirty="0"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游标</a:t>
                          </a:r>
                          <a:r>
                            <a:rPr lang="en-US" altLang="zh-CN" sz="1800" dirty="0"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Ⅱ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dirty="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dirty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zh-CN" altLang="en-US" sz="1800" b="0" i="1" baseline="-25000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右</m:t>
                                    </m:r>
                                    <m:r>
                                      <a:rPr lang="en-US" altLang="zh-CN" sz="1800" b="0" i="1" baseline="-25000" dirty="0" smtClean="0">
                                        <a:latin typeface="Cambria Math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宋体" panose="02010600030101010101" pitchFamily="2" charset="-122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rowSpan="6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4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5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6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7821884"/>
                  </p:ext>
                </p:extLst>
              </p:nvPr>
            </p:nvGraphicFramePr>
            <p:xfrm>
              <a:off x="793687" y="2241900"/>
              <a:ext cx="10660419" cy="3561207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6566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689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34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5534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5534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74691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787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974086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4181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810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次数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方位左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方位右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52265" t="-1914" r="-258885" b="-18803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5051" t="-1914" r="-153584" b="-18803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469" t="-1914" r="-38889" b="-18803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34426" t="-1914" r="-3279" b="-1880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94207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8553" t="-45890" r="-934591" b="-2691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7413" t="-45890" r="-939161" b="-2691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61783" t="-45890" r="-755414" b="-2691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4103" t="-45890" r="-660256" b="-26917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rowSpan="6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4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5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rPr>
                            <a:t>6</a:t>
                          </a:r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宋体" panose="02010600030101010101" pitchFamily="2" charset="-122"/>
                            <a:ea typeface="宋体" panose="02010600030101010101" pitchFamily="2" charset="-122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397" name="矩形 396"/>
          <p:cNvSpPr/>
          <p:nvPr/>
        </p:nvSpPr>
        <p:spPr>
          <a:xfrm>
            <a:off x="2730451" y="324999"/>
            <a:ext cx="2531582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DATA PROCESSING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36</a:t>
            </a:fld>
            <a:endParaRPr lang="zh-CN" altLang="en-US" sz="1400" b="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BC6676-4FBF-41F6-9F44-E06C4F700E99}"/>
              </a:ext>
            </a:extLst>
          </p:cNvPr>
          <p:cNvSpPr/>
          <p:nvPr/>
        </p:nvSpPr>
        <p:spPr>
          <a:xfrm>
            <a:off x="689148" y="809284"/>
            <a:ext cx="10870220" cy="5303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课堂内完成：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数据测量</a:t>
            </a:r>
            <a:r>
              <a:rPr lang="en-US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组，（每组测量时稍微移动或转动三棱镜）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计算结果，并算出顶角平均值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800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课后数据处理（含必要公式和计算步骤）：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组数据，计算顶角</a:t>
            </a:r>
            <a:r>
              <a:rPr lang="en-US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类不确定度；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计算顶角</a:t>
            </a:r>
            <a:r>
              <a:rPr lang="en-US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类不确定度；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计算总不确定度，给出结果表达式，并注意以 </a:t>
            </a:r>
            <a:r>
              <a:rPr lang="zh-CN" altLang="zh-CN" sz="2000" b="1" kern="100" dirty="0">
                <a:solidFill>
                  <a:srgbClr val="FF0000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°′</a:t>
            </a: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的形式保留正确有效位数；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讨论误差来源，分析相应误差对不确定度的影响；</a:t>
            </a:r>
            <a:endParaRPr lang="zh-CN" altLang="zh-CN" sz="1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回答教材思考题，请注意正确绘画光路。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5267DC3-3EC1-4723-92F3-A674109A474D}"/>
                  </a:ext>
                </a:extLst>
              </p:cNvPr>
              <p:cNvSpPr/>
              <p:nvPr/>
            </p:nvSpPr>
            <p:spPr>
              <a:xfrm>
                <a:off x="8436654" y="1786048"/>
                <a:ext cx="3397533" cy="1289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altLang="zh-CN" sz="2000" i="1" dirty="0">
                          <a:latin typeface="Cambria Math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 dirty="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 dirty="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5267DC3-3EC1-4723-92F3-A674109A4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654" y="1786048"/>
                <a:ext cx="3397533" cy="12897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CCE34DC-8949-4161-959B-BDA9B3AF63E9}"/>
                  </a:ext>
                </a:extLst>
              </p:cNvPr>
              <p:cNvSpPr/>
              <p:nvPr/>
            </p:nvSpPr>
            <p:spPr>
              <a:xfrm>
                <a:off x="8543532" y="2890744"/>
                <a:ext cx="1423916" cy="501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2000" i="1" dirty="0">
                        <a:latin typeface="Cambria Math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8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zh-CN" altLang="en-US" sz="18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仪</m:t>
                        </m:r>
                      </m:sub>
                    </m:sSub>
                  </m:oMath>
                </a14:m>
                <a:endParaRPr lang="en-US" altLang="zh-CN" sz="1800" b="0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CCE34DC-8949-4161-959B-BDA9B3AF6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532" y="2890744"/>
                <a:ext cx="1423916" cy="501099"/>
              </a:xfrm>
              <a:prstGeom prst="rect">
                <a:avLst/>
              </a:prstGeom>
              <a:blipFill>
                <a:blip r:embed="rId4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FF1A07-E741-4C13-A8E5-889939949474}"/>
                  </a:ext>
                </a:extLst>
              </p:cNvPr>
              <p:cNvSpPr/>
              <p:nvPr/>
            </p:nvSpPr>
            <p:spPr>
              <a:xfrm>
                <a:off x="10294637" y="2915559"/>
                <a:ext cx="1208215" cy="476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zh-CN" altLang="en-US" sz="20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仪</m:t>
                          </m:r>
                        </m:sub>
                      </m:sSub>
                      <m:r>
                        <a:rPr lang="en-US" altLang="zh-CN" sz="2000" i="1" dirty="0">
                          <a:latin typeface="Cambria Math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’</m:t>
                      </m:r>
                    </m:oMath>
                  </m:oMathPara>
                </a14:m>
                <a:endParaRPr lang="en-US" altLang="zh-CN" sz="1800" b="0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FF1A07-E741-4C13-A8E5-889939949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637" y="2915559"/>
                <a:ext cx="1208215" cy="476284"/>
              </a:xfrm>
              <a:prstGeom prst="rect">
                <a:avLst/>
              </a:prstGeom>
              <a:blipFill>
                <a:blip r:embed="rId5"/>
                <a:stretch>
                  <a:fillRect b="-1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463B52B-ABE8-43A8-A5B3-6D037E286FC3}"/>
                  </a:ext>
                </a:extLst>
              </p:cNvPr>
              <p:cNvSpPr/>
              <p:nvPr/>
            </p:nvSpPr>
            <p:spPr>
              <a:xfrm>
                <a:off x="9635275" y="3519670"/>
                <a:ext cx="1818831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000" i="1" dirty="0">
                          <a:latin typeface="Cambria Math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sub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sub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463B52B-ABE8-43A8-A5B3-6D037E286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275" y="3519670"/>
                <a:ext cx="1818831" cy="7186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6162FA91-3A84-477B-9DBA-C10DDCEED471}"/>
              </a:ext>
            </a:extLst>
          </p:cNvPr>
          <p:cNvSpPr/>
          <p:nvPr/>
        </p:nvSpPr>
        <p:spPr>
          <a:xfrm>
            <a:off x="8300851" y="1591294"/>
            <a:ext cx="3396343" cy="2749304"/>
          </a:xfrm>
          <a:prstGeom prst="roundRect">
            <a:avLst>
              <a:gd name="adj" fmla="val 875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74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6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实验思考</a:t>
              </a:r>
              <a:endParaRPr lang="en-US" altLang="zh-CN" sz="48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851403" y="3264361"/>
              <a:ext cx="4145554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EXPERIMENT INSPIRATION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439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6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实验思考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34397" y="324999"/>
            <a:ext cx="3485691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INSPIRATION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38</a:t>
            </a:fld>
            <a:endParaRPr lang="zh-CN" altLang="en-US" sz="1400" b="1"/>
          </a:p>
        </p:txBody>
      </p:sp>
      <p:sp>
        <p:nvSpPr>
          <p:cNvPr id="24" name="矩形 23"/>
          <p:cNvSpPr/>
          <p:nvPr/>
        </p:nvSpPr>
        <p:spPr>
          <a:xfrm>
            <a:off x="745250" y="1725481"/>
            <a:ext cx="11013029" cy="3222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5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测量三棱镜顶角时，棱镜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摆放的位置怎么选，有区别吗？</a:t>
            </a:r>
            <a:endParaRPr lang="zh-CN" altLang="en-US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14350" indent="-514350" algn="just">
              <a:lnSpc>
                <a:spcPct val="15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望远镜观察时有没有发现视差的问题？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indent="-514350" algn="just">
              <a:lnSpc>
                <a:spcPct val="15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为什么狭缝要调至适当宽度（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1-2 mm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）？太宽、太窄有什么问题？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14350" indent="-514350" algn="just">
              <a:lnSpc>
                <a:spcPct val="150000"/>
              </a:lnSpc>
              <a:spcBef>
                <a:spcPct val="50000"/>
              </a:spcBef>
              <a:buFont typeface="+mj-lt"/>
              <a:buAutoNum type="arabicPeriod"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细调“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十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”字时，为什么有时会出现一侧调好，另一侧不见了？</a:t>
            </a:r>
          </a:p>
        </p:txBody>
      </p:sp>
    </p:spTree>
    <p:extLst>
      <p:ext uri="{BB962C8B-B14F-4D97-AF65-F5344CB8AC3E}">
        <p14:creationId xmlns:p14="http://schemas.microsoft.com/office/powerpoint/2010/main" val="947885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2334135" y="2065436"/>
            <a:ext cx="9863532" cy="4170219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329554" y="1876965"/>
            <a:ext cx="9863532" cy="4170219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6200000" flipV="1">
            <a:off x="-146012" y="4710883"/>
            <a:ext cx="770655" cy="47862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 rot="16200000" flipV="1">
            <a:off x="-146012" y="5611017"/>
            <a:ext cx="770655" cy="478620"/>
          </a:xfrm>
          <a:prstGeom prst="roundRect">
            <a:avLst>
              <a:gd name="adj" fmla="val 5039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 rot="16200000" flipV="1">
            <a:off x="-146012" y="2943503"/>
            <a:ext cx="770655" cy="478620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 rot="16200000" flipV="1">
            <a:off x="-146012" y="3843635"/>
            <a:ext cx="770655" cy="478620"/>
          </a:xfrm>
          <a:prstGeom prst="roundRect">
            <a:avLst>
              <a:gd name="adj" fmla="val 5039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 rot="16200000" flipV="1">
            <a:off x="-146012" y="2022983"/>
            <a:ext cx="770655" cy="478620"/>
          </a:xfrm>
          <a:prstGeom prst="roundRect">
            <a:avLst>
              <a:gd name="adj" fmla="val 5039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86256" y="2190119"/>
            <a:ext cx="1215709" cy="3836944"/>
          </a:xfrm>
          <a:prstGeom prst="rect">
            <a:avLst/>
          </a:prstGeom>
          <a:noFill/>
        </p:spPr>
        <p:txBody>
          <a:bodyPr vert="eaVert" wrap="none" lIns="91436" tIns="45718" rIns="91436" bIns="45718" rtlCol="0">
            <a:spAutoFit/>
          </a:bodyPr>
          <a:lstStyle/>
          <a:p>
            <a:r>
              <a:rPr lang="zh-CN" altLang="en-US" sz="6700" spc="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29" name="矩形 28"/>
          <p:cNvSpPr/>
          <p:nvPr/>
        </p:nvSpPr>
        <p:spPr>
          <a:xfrm>
            <a:off x="2541270" y="2414905"/>
            <a:ext cx="9352915" cy="294195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］李海洋，等，大学物理实验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[ M ] 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高等教育出版社（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[ 2]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李珍，等，分光计电子讲义（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2017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[ 3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］唐笑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,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周贤菊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,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相国涛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,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等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图解分光计的光路调整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[J].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大学物理实验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, 2018, 31(06):38-41.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[ 4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］李金花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,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管跃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,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陈玉林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,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等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分光计一种新的快速调节方法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[J].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实验科学与技术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, 2018(4):62-66. 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[ 5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］彭雪城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分光计的分步调节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[J].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大学物理实验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, 2017, 30(4):78-80.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[ 6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］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https://image.baidu.com/search/detail.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[ 7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］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hlinkClick r:id="rId2"/>
              </a:rPr>
              <a:t>https://en.wikipedia.org/wiki/History_of_spectroscopy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[ 8]  </a:t>
            </a:r>
            <a:r>
              <a:rPr lang="de-DE" altLang="zh-CN" sz="1600" dirty="0">
                <a:solidFill>
                  <a:schemeClr val="bg1"/>
                </a:solidFill>
                <a:latin typeface="微软雅黑" panose="020B0503020204020204" pitchFamily="34" charset="-122"/>
              </a:rPr>
              <a:t>Kirchhoff, G., Bunsen, R. “Chemische Analyse durch Spectralbeobachtungen” Annalen der Physik und Chemie. 189 (7): 337–381 (1861). 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456365" y="252859"/>
            <a:ext cx="973563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647718" y="267582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文献目录</a:t>
            </a:r>
          </a:p>
        </p:txBody>
      </p:sp>
      <p:sp>
        <p:nvSpPr>
          <p:cNvPr id="47" name="矩形 46"/>
          <p:cNvSpPr/>
          <p:nvPr/>
        </p:nvSpPr>
        <p:spPr>
          <a:xfrm>
            <a:off x="2607675" y="324999"/>
            <a:ext cx="1953551" cy="384719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</a:p>
        </p:txBody>
      </p:sp>
      <p:grpSp>
        <p:nvGrpSpPr>
          <p:cNvPr id="49" name="组 4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51" name="组 5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55" name="圆角矩形 5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圆角矩形 5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圆角矩形 5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圆角矩形 5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圆角矩形 5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53" name="圆角矩形 5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400" b="1" smtClean="0"/>
              <a:t>39</a:t>
            </a:fld>
            <a:endParaRPr lang="zh-CN" altLang="en-US" sz="1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A6F0E28-1999-41C2-BEF8-D45AE3D2E718}"/>
              </a:ext>
            </a:extLst>
          </p:cNvPr>
          <p:cNvSpPr/>
          <p:nvPr/>
        </p:nvSpPr>
        <p:spPr>
          <a:xfrm>
            <a:off x="1597306" y="1234053"/>
            <a:ext cx="4355795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C12D31-57F3-4EF4-B6E9-DAB219EB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025" y="3000450"/>
            <a:ext cx="4355795" cy="2754133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</a:p>
        </p:txBody>
      </p:sp>
      <p:sp>
        <p:nvSpPr>
          <p:cNvPr id="46" name="矩形 45"/>
          <p:cNvSpPr/>
          <p:nvPr/>
        </p:nvSpPr>
        <p:spPr>
          <a:xfrm>
            <a:off x="2380204" y="324999"/>
            <a:ext cx="3645029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BACKGROUNDS</a:t>
            </a:r>
          </a:p>
        </p:txBody>
      </p:sp>
      <p:grpSp>
        <p:nvGrpSpPr>
          <p:cNvPr id="43" name="组 42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50" name="组 4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54" name="圆角矩形 5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52" name="圆角矩形 5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3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4</a:t>
            </a:fld>
            <a:endParaRPr lang="zh-CN" altLang="en-US" sz="1400" b="1" dirty="0"/>
          </a:p>
        </p:txBody>
      </p:sp>
      <p:pic>
        <p:nvPicPr>
          <p:cNvPr id="8194" name="Picture 2" descr="What Are Prisms?">
            <a:extLst>
              <a:ext uri="{FF2B5EF4-FFF2-40B4-BE49-F238E27FC236}">
                <a16:creationId xmlns:a16="http://schemas.microsoft.com/office/drawing/2014/main" id="{ABA2304E-F2BF-499C-9A48-54726ABDD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7"/>
          <a:stretch/>
        </p:blipFill>
        <p:spPr bwMode="auto">
          <a:xfrm>
            <a:off x="5851721" y="3204763"/>
            <a:ext cx="1449516" cy="126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342CCA-3976-4F1C-B7CE-42B82DDA1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880" y="2243501"/>
            <a:ext cx="2617165" cy="767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6539E7-C8AA-486E-9D55-E79C4767D7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4" t="4789"/>
          <a:stretch/>
        </p:blipFill>
        <p:spPr>
          <a:xfrm>
            <a:off x="548073" y="2374552"/>
            <a:ext cx="2501133" cy="3277598"/>
          </a:xfrm>
          <a:prstGeom prst="rect">
            <a:avLst/>
          </a:prstGeom>
          <a:effectLst>
            <a:outerShdw blurRad="50800" dist="50800" dir="8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F77DC76-8C47-4FB0-8682-EBA6A4530B09}"/>
              </a:ext>
            </a:extLst>
          </p:cNvPr>
          <p:cNvSpPr/>
          <p:nvPr/>
        </p:nvSpPr>
        <p:spPr>
          <a:xfrm>
            <a:off x="1875776" y="1234053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棱镜光谱仪与夫琅禾费谱线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C2EBF5-74FB-4807-B96A-97C3820A9B57}"/>
              </a:ext>
            </a:extLst>
          </p:cNvPr>
          <p:cNvSpPr/>
          <p:nvPr/>
        </p:nvSpPr>
        <p:spPr>
          <a:xfrm>
            <a:off x="4075627" y="5090363"/>
            <a:ext cx="178766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Fraunhofer lines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561F557-7943-44D4-8984-FCB1577D26F9}"/>
              </a:ext>
            </a:extLst>
          </p:cNvPr>
          <p:cNvSpPr/>
          <p:nvPr/>
        </p:nvSpPr>
        <p:spPr>
          <a:xfrm>
            <a:off x="7972500" y="1962214"/>
            <a:ext cx="3350597" cy="1895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棱镜分光与光谱仪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光谱仪与太阳光谱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587.5 nm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暗线与氦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Sun→Helios→Helium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0BEBCEE-301E-4917-ADC5-151AB58B58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539" r="32058" b="10841"/>
          <a:stretch/>
        </p:blipFill>
        <p:spPr>
          <a:xfrm>
            <a:off x="9827495" y="4063680"/>
            <a:ext cx="1674330" cy="1657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1EF9FC8-22CB-48B1-9037-2FB8B079B77A}"/>
              </a:ext>
            </a:extLst>
          </p:cNvPr>
          <p:cNvSpPr/>
          <p:nvPr/>
        </p:nvSpPr>
        <p:spPr>
          <a:xfrm>
            <a:off x="7972500" y="3991395"/>
            <a:ext cx="185499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天文学家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Norman Lockyer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箭头: 圆角右 12">
            <a:extLst>
              <a:ext uri="{FF2B5EF4-FFF2-40B4-BE49-F238E27FC236}">
                <a16:creationId xmlns:a16="http://schemas.microsoft.com/office/drawing/2014/main" id="{DEFB2F99-C1BC-4516-A65E-5FC0E49A1D30}"/>
              </a:ext>
            </a:extLst>
          </p:cNvPr>
          <p:cNvSpPr/>
          <p:nvPr/>
        </p:nvSpPr>
        <p:spPr>
          <a:xfrm rot="10800000" flipH="1">
            <a:off x="8697641" y="4703228"/>
            <a:ext cx="1812173" cy="774359"/>
          </a:xfrm>
          <a:prstGeom prst="bentArrow">
            <a:avLst>
              <a:gd name="adj1" fmla="val 40262"/>
              <a:gd name="adj2" fmla="val 40299"/>
              <a:gd name="adj3" fmla="val 50000"/>
              <a:gd name="adj4" fmla="val 66369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1002BA-8D8A-4420-8650-CBE5FA332EAD}"/>
              </a:ext>
            </a:extLst>
          </p:cNvPr>
          <p:cNvSpPr/>
          <p:nvPr/>
        </p:nvSpPr>
        <p:spPr>
          <a:xfrm>
            <a:off x="9253058" y="4959754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He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线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E7B270-B46E-4D0A-ADFA-82DC978FC4DD}"/>
              </a:ext>
            </a:extLst>
          </p:cNvPr>
          <p:cNvSpPr/>
          <p:nvPr/>
        </p:nvSpPr>
        <p:spPr>
          <a:xfrm>
            <a:off x="513673" y="527358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FF00"/>
                </a:solidFill>
                <a:latin typeface="幼圆" panose="02010509060101010101" pitchFamily="49" charset="-122"/>
                <a:ea typeface="幼圆" panose="02010509060101010101" pitchFamily="49" charset="-122"/>
                <a:cs typeface="宋体" panose="02010600030101010101" pitchFamily="2" charset="-122"/>
                <a:sym typeface="+mn-ea"/>
              </a:rPr>
              <a:t>夫琅禾费</a:t>
            </a:r>
            <a:endParaRPr lang="zh-CN" altLang="en-US" sz="1600" b="1" dirty="0">
              <a:solidFill>
                <a:srgbClr val="FFFF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6" name="Picture 1031" descr="http://www.shaoyang.gov.cn/UploadFiles/zwgk/2016/5/201605030900102238.jpg">
            <a:extLst>
              <a:ext uri="{FF2B5EF4-FFF2-40B4-BE49-F238E27FC236}">
                <a16:creationId xmlns:a16="http://schemas.microsoft.com/office/drawing/2014/main" id="{B5BF3384-4251-4EBE-BD11-A9EF23306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89454" y="3200846"/>
            <a:ext cx="1311783" cy="1384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98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5278503" y="4116117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2024.09.12</a:t>
            </a:r>
            <a:endParaRPr lang="en-US" altLang="zh-CN" sz="240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09413" y="4621256"/>
            <a:ext cx="6060791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altLang="zh-CN" sz="1800" b="1" spc="600" dirty="0">
                <a:solidFill>
                  <a:schemeClr val="bg1">
                    <a:lumMod val="50000"/>
                    <a:alpha val="78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Adjustment and Application of Spectrometer with Goniometer</a:t>
            </a: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4230668" y="3853601"/>
            <a:ext cx="3660629" cy="43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-8551" y="5623749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60"/>
          <p:cNvGrpSpPr/>
          <p:nvPr/>
        </p:nvGrpSpPr>
        <p:grpSpPr>
          <a:xfrm rot="16200000">
            <a:off x="11436485" y="6057840"/>
            <a:ext cx="1271471" cy="363349"/>
            <a:chOff x="6507038" y="462977"/>
            <a:chExt cx="2430800" cy="471379"/>
          </a:xfrm>
        </p:grpSpPr>
        <p:grpSp>
          <p:nvGrpSpPr>
            <p:cNvPr id="74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圆角矩形 74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403710" y="5713686"/>
            <a:ext cx="10034254" cy="101565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</a:rPr>
              <a:t>MANY THANKS</a:t>
            </a:r>
            <a:endParaRPr lang="zh-CN" altLang="en-US" sz="60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1" name="圆角矩形 80"/>
          <p:cNvSpPr/>
          <p:nvPr/>
        </p:nvSpPr>
        <p:spPr>
          <a:xfrm rot="16200000" flipV="1">
            <a:off x="10447003" y="5586366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96"/>
          <p:cNvSpPr>
            <a:spLocks/>
          </p:cNvSpPr>
          <p:nvPr/>
        </p:nvSpPr>
        <p:spPr bwMode="auto">
          <a:xfrm>
            <a:off x="10716633" y="5878142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76555" y="2362085"/>
            <a:ext cx="3903629" cy="144654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8800" dirty="0">
                <a:ln w="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325003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1036213-EB68-4B35-B596-4AD5A629B7A4}"/>
              </a:ext>
            </a:extLst>
          </p:cNvPr>
          <p:cNvSpPr/>
          <p:nvPr/>
        </p:nvSpPr>
        <p:spPr>
          <a:xfrm>
            <a:off x="1597307" y="1234053"/>
            <a:ext cx="3854369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</a:p>
        </p:txBody>
      </p:sp>
      <p:sp>
        <p:nvSpPr>
          <p:cNvPr id="46" name="矩形 45"/>
          <p:cNvSpPr/>
          <p:nvPr/>
        </p:nvSpPr>
        <p:spPr>
          <a:xfrm>
            <a:off x="2380204" y="324999"/>
            <a:ext cx="3645029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BACKGROUNDS</a:t>
            </a:r>
          </a:p>
        </p:txBody>
      </p:sp>
      <p:grpSp>
        <p:nvGrpSpPr>
          <p:cNvPr id="43" name="组 42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50" name="组 4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54" name="圆角矩形 5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52" name="圆角矩形 5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3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5</a:t>
            </a:fld>
            <a:endParaRPr lang="zh-CN" altLang="en-US" sz="14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77DC76-8C47-4FB0-8682-EBA6A4530B09}"/>
              </a:ext>
            </a:extLst>
          </p:cNvPr>
          <p:cNvSpPr/>
          <p:nvPr/>
        </p:nvSpPr>
        <p:spPr>
          <a:xfrm>
            <a:off x="1875776" y="1234053"/>
            <a:ext cx="3416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基尔霍夫</a:t>
            </a:r>
            <a:r>
              <a:rPr lang="en-US" altLang="zh-CN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-</a:t>
            </a:r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本生的分光计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CED1B3D-8BDA-40C3-A4FD-22B93B04CCAF}"/>
              </a:ext>
            </a:extLst>
          </p:cNvPr>
          <p:cNvSpPr txBox="1"/>
          <p:nvPr/>
        </p:nvSpPr>
        <p:spPr>
          <a:xfrm>
            <a:off x="659295" y="2014010"/>
            <a:ext cx="7626758" cy="1430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lnSpc>
                <a:spcPts val="3600"/>
              </a:lnSpc>
              <a:buFont typeface="Wingdings" panose="05000000000000000000" pitchFamily="2" charset="2"/>
              <a:buChar char="Ø"/>
              <a:defRPr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indent="0" algn="just">
              <a:buNone/>
            </a:pPr>
            <a:r>
              <a:rPr lang="zh-CN" altLang="en-US" dirty="0">
                <a:sym typeface="+mn-ea"/>
              </a:rPr>
              <a:t>基尔霍夫和本生（</a:t>
            </a:r>
            <a:r>
              <a:rPr lang="en-US" altLang="zh-CN" dirty="0">
                <a:sym typeface="+mn-ea"/>
              </a:rPr>
              <a:t>Kirchhoff and Bunsen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  <a:p>
            <a:pPr marL="0" indent="0" algn="just">
              <a:buNone/>
            </a:pPr>
            <a:r>
              <a:rPr lang="en-US" altLang="zh-CN">
                <a:sym typeface="+mn-ea"/>
              </a:rPr>
              <a:t>1861</a:t>
            </a:r>
            <a:r>
              <a:rPr lang="zh-CN" altLang="en-US">
                <a:sym typeface="+mn-ea"/>
              </a:rPr>
              <a:t>年</a:t>
            </a:r>
            <a:r>
              <a:rPr lang="zh-CN" altLang="en-US" dirty="0">
                <a:sym typeface="+mn-ea"/>
              </a:rPr>
              <a:t>，提高精度，改进分光计，发现铷和铯</a:t>
            </a:r>
            <a:r>
              <a:rPr lang="en-US" altLang="zh-CN" baseline="30000" dirty="0">
                <a:sym typeface="+mn-ea"/>
              </a:rPr>
              <a:t>[1]</a:t>
            </a:r>
            <a:endParaRPr lang="en-US" altLang="zh-CN" dirty="0">
              <a:sym typeface="+mn-ea"/>
            </a:endParaRPr>
          </a:p>
          <a:p>
            <a:pPr marL="0" indent="0" algn="just">
              <a:buNone/>
            </a:pPr>
            <a:r>
              <a:rPr lang="zh-CN" altLang="en-US" dirty="0">
                <a:sym typeface="+mn-ea"/>
              </a:rPr>
              <a:t>促进原子吸收谱（</a:t>
            </a:r>
            <a:r>
              <a:rPr lang="en-US" altLang="zh-CN" dirty="0">
                <a:sym typeface="+mn-ea"/>
              </a:rPr>
              <a:t>Atomic Absorption Spectroscopy</a:t>
            </a:r>
            <a:r>
              <a:rPr lang="zh-CN" altLang="en-US" dirty="0">
                <a:sym typeface="+mn-ea"/>
              </a:rPr>
              <a:t>）研究</a:t>
            </a:r>
          </a:p>
        </p:txBody>
      </p:sp>
      <p:pic>
        <p:nvPicPr>
          <p:cNvPr id="28" name="Picture 12" descr="File:Kirchhoffs first spectroscope.jpg">
            <a:extLst>
              <a:ext uri="{FF2B5EF4-FFF2-40B4-BE49-F238E27FC236}">
                <a16:creationId xmlns:a16="http://schemas.microsoft.com/office/drawing/2014/main" id="{D34168EE-0DF3-4F06-B29E-63C76FFE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1527" y="1989602"/>
            <a:ext cx="3054209" cy="1804524"/>
          </a:xfrm>
          <a:prstGeom prst="rect">
            <a:avLst/>
          </a:prstGeom>
          <a:effectLst>
            <a:outerShdw blurRad="50800" dist="63500" dir="8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06ED748F-77F1-4EF9-99A7-8E1F70AE32E4}"/>
              </a:ext>
            </a:extLst>
          </p:cNvPr>
          <p:cNvSpPr/>
          <p:nvPr/>
        </p:nvSpPr>
        <p:spPr>
          <a:xfrm>
            <a:off x="647718" y="3577657"/>
            <a:ext cx="5428983" cy="1895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分光计：光谱仪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转盘式测角仪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从 火焰实验 到 原子吸收谱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原子吸收谱与化合物组成无关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为普朗克提出能量量子假说奠定基础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B63D30-CE95-4C91-BB6D-89C8538DB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691"/>
          <a:stretch/>
        </p:blipFill>
        <p:spPr>
          <a:xfrm>
            <a:off x="8431528" y="3925551"/>
            <a:ext cx="3054208" cy="2197455"/>
          </a:xfrm>
          <a:prstGeom prst="rect">
            <a:avLst/>
          </a:prstGeom>
          <a:effectLst>
            <a:outerShdw blurRad="50800" dist="50800" dir="8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DC8900-24F4-4BC9-8FB3-AB752C747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422" y="3925550"/>
            <a:ext cx="1347969" cy="2197455"/>
          </a:xfrm>
          <a:prstGeom prst="rect">
            <a:avLst/>
          </a:prstGeom>
          <a:effectLst>
            <a:outerShdw blurRad="50800" dist="50800" dir="8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F88188C-1146-4B1B-A1E6-026A55BAD547}"/>
              </a:ext>
            </a:extLst>
          </p:cNvPr>
          <p:cNvSpPr/>
          <p:nvPr/>
        </p:nvSpPr>
        <p:spPr>
          <a:xfrm>
            <a:off x="659295" y="5669034"/>
            <a:ext cx="6074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de-DE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Kirchhoff, G.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Bunsen, R.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de-DE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Chemische Analyse durch Spectralbeobachtungen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de-DE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Annalen der Physik und Chemie. 189 (7): 337–381 (1861).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F0280AF-34D7-421F-BD48-AC041E3717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20" t="1857" r="3158" b="27257"/>
          <a:stretch/>
        </p:blipFill>
        <p:spPr>
          <a:xfrm>
            <a:off x="10695465" y="2742296"/>
            <a:ext cx="790271" cy="1328516"/>
          </a:xfrm>
          <a:prstGeom prst="rect">
            <a:avLst/>
          </a:prstGeom>
          <a:effectLst>
            <a:outerShdw blurRad="50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C5D5E58-681B-414A-ACFC-1BE843337A7B}"/>
              </a:ext>
            </a:extLst>
          </p:cNvPr>
          <p:cNvSpPr txBox="1"/>
          <p:nvPr/>
        </p:nvSpPr>
        <p:spPr>
          <a:xfrm>
            <a:off x="11079077" y="2791440"/>
            <a:ext cx="430887" cy="10678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火焰实验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9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实验背景</a:t>
            </a:r>
          </a:p>
        </p:txBody>
      </p:sp>
      <p:sp>
        <p:nvSpPr>
          <p:cNvPr id="46" name="矩形 45"/>
          <p:cNvSpPr/>
          <p:nvPr/>
        </p:nvSpPr>
        <p:spPr>
          <a:xfrm>
            <a:off x="2380204" y="324999"/>
            <a:ext cx="3645029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BACKGROUNDS</a:t>
            </a:r>
          </a:p>
        </p:txBody>
      </p:sp>
      <p:grpSp>
        <p:nvGrpSpPr>
          <p:cNvPr id="43" name="组 42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50" name="组 4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54" name="圆角矩形 5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52" name="圆角矩形 5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3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888F8D02-9041-4C59-BC62-13DE0E5C6713}" type="slidenum">
              <a:rPr lang="zh-CN" altLang="en-US" sz="1600" b="1" smtClean="0"/>
              <a:t>6</a:t>
            </a:fld>
            <a:endParaRPr lang="zh-CN" altLang="en-US" sz="1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192729" y="1430762"/>
            <a:ext cx="1404195" cy="858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ts val="32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折射率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just">
              <a:lnSpc>
                <a:spcPts val="32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棱镜角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54DC8B-5098-4DE0-8544-5D39166D3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" t="22719" r="4227" b="5415"/>
          <a:stretch/>
        </p:blipFill>
        <p:spPr>
          <a:xfrm>
            <a:off x="1348398" y="2417521"/>
            <a:ext cx="3763794" cy="2999886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590D4D1-61B0-41DA-B9F1-6088C302A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607" y="2417521"/>
            <a:ext cx="5606005" cy="300321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BCFE6B6-7B01-4614-B9B3-4086FDFCC463}"/>
              </a:ext>
            </a:extLst>
          </p:cNvPr>
          <p:cNvSpPr/>
          <p:nvPr/>
        </p:nvSpPr>
        <p:spPr>
          <a:xfrm>
            <a:off x="2241993" y="1234053"/>
            <a:ext cx="2831907" cy="496093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98C74D5-74CF-48A5-BAC0-398B602D399D}"/>
              </a:ext>
            </a:extLst>
          </p:cNvPr>
          <p:cNvSpPr/>
          <p:nvPr/>
        </p:nvSpPr>
        <p:spPr>
          <a:xfrm>
            <a:off x="2516768" y="123405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+mn-ea"/>
              </a:rPr>
              <a:t>现代分光计仪器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E2A2EA-7758-4F52-8954-1CD9A9CEBF0A}"/>
              </a:ext>
            </a:extLst>
          </p:cNvPr>
          <p:cNvSpPr txBox="1"/>
          <p:nvPr/>
        </p:nvSpPr>
        <p:spPr>
          <a:xfrm>
            <a:off x="1551624" y="5600153"/>
            <a:ext cx="3436010" cy="870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折射率测量，精度：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5×10</a:t>
            </a:r>
            <a:r>
              <a:rPr lang="en-US" altLang="zh-CN" sz="1800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-6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CCD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波长范围：</a:t>
            </a:r>
            <a:r>
              <a:rPr lang="pl-PL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365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pl-PL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1014 nm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49CE57B-86F9-4217-A33C-2FE2B944BEF5}"/>
              </a:ext>
            </a:extLst>
          </p:cNvPr>
          <p:cNvSpPr txBox="1"/>
          <p:nvPr/>
        </p:nvSpPr>
        <p:spPr>
          <a:xfrm>
            <a:off x="5796395" y="5600153"/>
            <a:ext cx="4648428" cy="870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发射谱、吸收谱测量，角精度：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0.0001°</a:t>
            </a:r>
            <a:endParaRPr lang="en-US" altLang="zh-CN" sz="1800" baseline="30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Si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光电传感器波长范围：</a:t>
            </a:r>
            <a:r>
              <a:rPr lang="pl-PL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20-</a:t>
            </a:r>
            <a:r>
              <a:rPr lang="pl-PL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100</a:t>
            </a:r>
            <a:r>
              <a:rPr lang="pl-PL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nm</a:t>
            </a:r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73956A-B7DE-47AB-A49B-E8835721C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129" y="2468035"/>
            <a:ext cx="1337426" cy="388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5CEF94-C799-4DB6-A93A-FEE9378BD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170" y="2468035"/>
            <a:ext cx="1403472" cy="388654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D686CD3-01E0-4C5B-B399-37BBA28BC4BE}"/>
              </a:ext>
            </a:extLst>
          </p:cNvPr>
          <p:cNvSpPr txBox="1"/>
          <p:nvPr/>
        </p:nvSpPr>
        <p:spPr>
          <a:xfrm>
            <a:off x="7684537" y="1430762"/>
            <a:ext cx="1658629" cy="858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ts val="32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光栅常数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just">
              <a:lnSpc>
                <a:spcPts val="32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光波长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D5F018F-CA3D-4C73-BB73-4572ACC00929}"/>
              </a:ext>
            </a:extLst>
          </p:cNvPr>
          <p:cNvSpPr txBox="1"/>
          <p:nvPr/>
        </p:nvSpPr>
        <p:spPr>
          <a:xfrm>
            <a:off x="9430779" y="1430762"/>
            <a:ext cx="1404195" cy="858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ts val="32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发射谱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 algn="just">
              <a:lnSpc>
                <a:spcPts val="32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吸收谱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实验目的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139124" y="3264361"/>
              <a:ext cx="3775132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 OBJECTIVE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37915" y="2150745"/>
            <a:ext cx="5079365" cy="279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分光计结构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与</a:t>
            </a: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光路</a:t>
            </a:r>
            <a:endParaRPr lang="zh-CN" altLang="en-US" sz="3200" dirty="0">
              <a:solidFill>
                <a:srgbClr val="FF66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分光计的调整和使用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三棱镜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顶角的测量</a:t>
            </a:r>
            <a:endParaRPr lang="zh-CN" altLang="en-US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94" name="矩形 39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396" name="文本框 395"/>
          <p:cNvSpPr txBox="1"/>
          <p:nvPr/>
        </p:nvSpPr>
        <p:spPr>
          <a:xfrm>
            <a:off x="647718" y="267581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</a:p>
        </p:txBody>
      </p:sp>
      <p:sp>
        <p:nvSpPr>
          <p:cNvPr id="397" name="矩形 396"/>
          <p:cNvSpPr/>
          <p:nvPr/>
        </p:nvSpPr>
        <p:spPr>
          <a:xfrm>
            <a:off x="2615814" y="324999"/>
            <a:ext cx="3173809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EXPERIMENT OBJECTIVE</a:t>
            </a:r>
          </a:p>
        </p:txBody>
      </p:sp>
      <p:grpSp>
        <p:nvGrpSpPr>
          <p:cNvPr id="399" name="组 398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401" name="组 40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405" name="圆角矩形 40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圆角矩形 40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7" name="圆角矩形 40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8" name="圆角矩形 40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圆角矩形 40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403" name="圆角矩形 40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600" b="1" smtClean="0"/>
              <a:t>8</a:t>
            </a:fld>
            <a:endParaRPr lang="zh-CN" altLang="en-US" sz="1600" b="1" dirty="0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4264025" y="2806069"/>
            <a:ext cx="2624455" cy="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4264024" y="3891919"/>
            <a:ext cx="2624455" cy="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264023" y="4996820"/>
            <a:ext cx="2624455" cy="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53340" y="2847434"/>
            <a:ext cx="12192001" cy="1291039"/>
            <a:chOff x="0" y="2847433"/>
            <a:chExt cx="12192000" cy="1291039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3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实验原理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173029" y="3264361"/>
              <a:ext cx="3821620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EXPERIMENT  PRINCIPLE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1600" b="1" smtClean="0"/>
              <a:t>9</a:t>
            </a:fld>
            <a:endParaRPr lang="zh-CN" altLang="en-US" sz="16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4841</TotalTime>
  <Words>1361</Words>
  <Application>Microsoft Office PowerPoint</Application>
  <PresentationFormat>宽屏</PresentationFormat>
  <Paragraphs>417</Paragraphs>
  <Slides>40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9" baseType="lpstr">
      <vt:lpstr>Eras Light ITC</vt:lpstr>
      <vt:lpstr>等线</vt:lpstr>
      <vt:lpstr>仿宋_GB2312</vt:lpstr>
      <vt:lpstr>黑体</vt:lpstr>
      <vt:lpstr>华文仿宋</vt:lpstr>
      <vt:lpstr>楷体</vt:lpstr>
      <vt:lpstr>宋体</vt:lpstr>
      <vt:lpstr>微软雅黑</vt:lpstr>
      <vt:lpstr>幼圆</vt:lpstr>
      <vt:lpstr>Arial</vt:lpstr>
      <vt:lpstr>Calibri</vt:lpstr>
      <vt:lpstr>Cambria Math</vt:lpstr>
      <vt:lpstr>Century Gothic</vt:lpstr>
      <vt:lpstr>Segoe UI Semilight</vt:lpstr>
      <vt:lpstr>Times New Roman</vt:lpstr>
      <vt:lpstr>Verdana</vt:lpstr>
      <vt:lpstr>Wingdings</vt:lpstr>
      <vt:lpstr>Office 主题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ylm</cp:lastModifiedBy>
  <cp:revision>659</cp:revision>
  <dcterms:created xsi:type="dcterms:W3CDTF">2015-04-07T16:28:00Z</dcterms:created>
  <dcterms:modified xsi:type="dcterms:W3CDTF">2024-09-26T00:53:34Z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2052-11.3.0.8586</vt:lpwstr>
  </property>
</Properties>
</file>